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8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3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365B-9267-4B39-AF34-886172D584DB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0001-0D26-4316-917E-15124C981C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87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89FB-FABB-42C7-BAD8-28B88D6877D6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9CC4-C638-4E20-A30A-0217636760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8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5AFE-BCDA-4581-907F-DE5158845867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1CA1-4CC0-4FE1-9D4B-BDCEE27046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99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5E50-A925-4E11-AEDB-B2AADB7E76D7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B54C-655D-4ABB-B1B3-77DB56B166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13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202D-FB72-43D1-B050-EA8EC8311B9A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E407-9BED-4792-A142-F78BB59E6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55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CB5D-EEAF-4398-BA68-22FF06700155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67A3-2DC1-4342-989F-BC0323CFAD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984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C38C-A95B-4CF9-8EC0-58C17B016714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0B9E-6FD9-48E3-A5C1-9E27EB89B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26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97B2-796B-4DBB-AE66-A06FE9126064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F99B-8D70-4BDA-B4BF-1CA739AF6C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0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3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D43F-2E88-488A-BF05-FE9ED00C0AF1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6EB4-F583-4004-9F3A-1BB70DBDA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69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B83C-F1DC-42E3-A350-B7220804595D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A991-808F-4A55-B956-3DC37EEB1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F993-8BDF-4C6F-B412-7AACB3E24F2F}" type="datetimeFigureOut">
              <a:rPr lang="it-IT"/>
              <a:pPr>
                <a:defRPr/>
              </a:pPr>
              <a:t>05/08/2016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B6BB-1DC0-451E-989E-6008228CE0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69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1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1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D9E6-74EB-4B43-9CDD-89328D3DD413}" type="datetimeFigureOut">
              <a:rPr lang="en-GB" smtClean="0"/>
              <a:t>05/08/2016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534E-8B9D-4BF9-B696-6B683CE528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5DC9B7-CFA9-4C0C-8CA6-5FC89049D2A3}" type="datetimeFigureOut">
              <a:rPr lang="it-IT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05/08/2016</a:t>
            </a:fld>
            <a:endParaRPr lang="it-IT">
              <a:ea typeface="MS PGothic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5A3BCA-D284-44C6-B3AC-44553E716EF8}" type="slidenum">
              <a:rPr lang="it-IT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5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4"/>
          <p:cNvSpPr txBox="1">
            <a:spLocks noChangeArrowheads="1"/>
          </p:cNvSpPr>
          <p:nvPr/>
        </p:nvSpPr>
        <p:spPr bwMode="auto">
          <a:xfrm>
            <a:off x="251520" y="1412776"/>
            <a:ext cx="85689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800" b="1" dirty="0" smtClean="0">
                <a:solidFill>
                  <a:prstClr val="black"/>
                </a:solidFill>
                <a:latin typeface="+mn-lt"/>
              </a:rPr>
              <a:t>Institutions Are Neither Autistic Maximizers nor Flock of Birds: Self-Organization, Power and Learning in Human Organizations</a:t>
            </a:r>
          </a:p>
        </p:txBody>
      </p:sp>
      <p:pic>
        <p:nvPicPr>
          <p:cNvPr id="2051" name="Immagine 5" descr="E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609441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6"/>
          <p:cNvSpPr txBox="1">
            <a:spLocks noChangeArrowheads="1"/>
          </p:cNvSpPr>
          <p:nvPr/>
        </p:nvSpPr>
        <p:spPr bwMode="auto">
          <a:xfrm>
            <a:off x="557213" y="6532563"/>
            <a:ext cx="80295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800" smtClean="0">
                <a:solidFill>
                  <a:prstClr val="black"/>
                </a:solidFill>
                <a:latin typeface="Open Sans" charset="0"/>
              </a:rPr>
              <a:t>This project has received funding from the European Union Horizon 2020 Research and Innovation action under grant agreement No 649186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696744" cy="237626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Giovanni Dosi*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Luigi Marengo^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Alessandro </a:t>
            </a:r>
            <a:r>
              <a:rPr lang="en-GB" dirty="0" err="1" smtClean="0">
                <a:solidFill>
                  <a:schemeClr val="tx1"/>
                </a:solidFill>
              </a:rPr>
              <a:t>Nuvolari</a:t>
            </a:r>
            <a:r>
              <a:rPr lang="en-GB" dirty="0">
                <a:solidFill>
                  <a:schemeClr val="tx1"/>
                </a:solidFill>
              </a:rPr>
              <a:t>*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* </a:t>
            </a:r>
            <a:r>
              <a:rPr lang="en-GB" sz="2400" dirty="0" err="1" smtClean="0">
                <a:solidFill>
                  <a:schemeClr val="tx1"/>
                </a:solidFill>
              </a:rPr>
              <a:t>Sant’Anna</a:t>
            </a:r>
            <a:r>
              <a:rPr lang="en-GB" sz="2400" dirty="0" smtClean="0">
                <a:solidFill>
                  <a:schemeClr val="tx1"/>
                </a:solidFill>
              </a:rPr>
              <a:t> School of Advanced Studies, Pisa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^</a:t>
            </a:r>
            <a:r>
              <a:rPr lang="en-GB" sz="2400" dirty="0" err="1" smtClean="0">
                <a:solidFill>
                  <a:schemeClr val="tx1"/>
                </a:solidFill>
              </a:rPr>
              <a:t>Libera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Università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Internazionale</a:t>
            </a:r>
            <a:r>
              <a:rPr lang="en-GB" sz="2400" dirty="0" smtClean="0">
                <a:solidFill>
                  <a:schemeClr val="tx1"/>
                </a:solidFill>
              </a:rPr>
              <a:t>  di </a:t>
            </a:r>
            <a:r>
              <a:rPr lang="en-GB" sz="2400" dirty="0" err="1" smtClean="0">
                <a:solidFill>
                  <a:schemeClr val="tx1"/>
                </a:solidFill>
              </a:rPr>
              <a:t>Studi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Sociali</a:t>
            </a:r>
            <a:r>
              <a:rPr lang="en-GB" sz="2400" dirty="0" smtClean="0">
                <a:solidFill>
                  <a:schemeClr val="tx1"/>
                </a:solidFill>
              </a:rPr>
              <a:t> (LUISS), Roma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Some conclusions as an invitation to join a largely unexplored research programme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After the far reaching insights of the Enlightened Founding Fathers of Modern Social Sciences (Smith, Marx, Weber), most of the profession reverted to a new religion, possibly more dogmatic than the old, and certainly meaner…</a:t>
            </a:r>
          </a:p>
          <a:p>
            <a:r>
              <a:rPr lang="en-GB" dirty="0" smtClean="0"/>
              <a:t>Forget Bentham, forget economists in their majority, but rather, talking to an American audience, go back and try to </a:t>
            </a:r>
            <a:r>
              <a:rPr lang="en-GB" b="1" dirty="0" smtClean="0">
                <a:solidFill>
                  <a:srgbClr val="FF0000"/>
                </a:solidFill>
              </a:rPr>
              <a:t>rigorously operationalize the notion of institutions of Dewey, Veblen, Commons </a:t>
            </a:r>
            <a:r>
              <a:rPr lang="en-GB" b="1" dirty="0">
                <a:solidFill>
                  <a:srgbClr val="FF0000"/>
                </a:solidFill>
              </a:rPr>
              <a:t>,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A. Hirschman </a:t>
            </a:r>
            <a:r>
              <a:rPr lang="en-GB" b="1" dirty="0" smtClean="0">
                <a:solidFill>
                  <a:srgbClr val="FF0000"/>
                </a:solidFill>
              </a:rPr>
              <a:t>and, last but not least, </a:t>
            </a:r>
            <a:r>
              <a:rPr lang="en-GB" b="1" dirty="0" smtClean="0">
                <a:solidFill>
                  <a:srgbClr val="FF0000"/>
                </a:solidFill>
              </a:rPr>
              <a:t>H. Simon….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3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critical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Combinatorics, Complementarities, Structures of whatever kind</a:t>
            </a:r>
          </a:p>
          <a:p>
            <a:r>
              <a:rPr lang="en-GB" dirty="0" smtClean="0"/>
              <a:t>Institutional embeddedness of techno-economic change</a:t>
            </a:r>
          </a:p>
          <a:p>
            <a:r>
              <a:rPr lang="en-GB" dirty="0" smtClean="0"/>
              <a:t>Co-Evolution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6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dirty="0" smtClean="0"/>
              <a:t>What are institutions 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And where do they come from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8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 “primitive” stories: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“rationalist” tale</a:t>
            </a:r>
          </a:p>
          <a:p>
            <a:pPr marL="0" indent="0">
              <a:buNone/>
            </a:pPr>
            <a:r>
              <a:rPr lang="en-GB" dirty="0" smtClean="0"/>
              <a:t>Once upon a time there were fully </a:t>
            </a:r>
            <a:r>
              <a:rPr lang="en-GB" b="1" dirty="0" smtClean="0">
                <a:solidFill>
                  <a:srgbClr val="FF0000"/>
                </a:solidFill>
              </a:rPr>
              <a:t>rational individuals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living alone in the forest </a:t>
            </a:r>
            <a:r>
              <a:rPr lang="en-GB" dirty="0" smtClean="0"/>
              <a:t>who then met in a field to play a </a:t>
            </a:r>
            <a:r>
              <a:rPr lang="en-GB" b="1" dirty="0" smtClean="0">
                <a:solidFill>
                  <a:srgbClr val="FF0000"/>
                </a:solidFill>
              </a:rPr>
              <a:t>constitutional “meta-game” </a:t>
            </a:r>
            <a:r>
              <a:rPr lang="en-GB" dirty="0" smtClean="0"/>
              <a:t>called let’s set the rules to interact with each other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“institutionalist” tale</a:t>
            </a:r>
          </a:p>
          <a:p>
            <a:pPr marL="0" indent="0">
              <a:buNone/>
            </a:pPr>
            <a:r>
              <a:rPr lang="en-GB" dirty="0" smtClean="0"/>
              <a:t>Once upon a time there were </a:t>
            </a:r>
            <a:r>
              <a:rPr lang="en-GB" b="1" dirty="0" smtClean="0">
                <a:solidFill>
                  <a:srgbClr val="FF0000"/>
                </a:solidFill>
              </a:rPr>
              <a:t>institutions, families, tribes, clans </a:t>
            </a:r>
            <a:r>
              <a:rPr lang="en-GB" dirty="0" smtClean="0"/>
              <a:t>– which sometimes evolved/create other institutions (churches, states, firms, schools) – </a:t>
            </a:r>
            <a:r>
              <a:rPr lang="en-GB" b="1" dirty="0" smtClean="0">
                <a:solidFill>
                  <a:srgbClr val="FF0000"/>
                </a:solidFill>
              </a:rPr>
              <a:t>together shaping the identities of individuals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2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vs. power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Hierarchies where do they come from?</a:t>
            </a:r>
          </a:p>
          <a:p>
            <a:pPr marL="857250" lvl="1" indent="-457200">
              <a:buFontTx/>
              <a:buChar char="-"/>
            </a:pPr>
            <a:r>
              <a:rPr lang="en-GB" dirty="0" smtClean="0"/>
              <a:t>an original “constitutional” </a:t>
            </a:r>
            <a:r>
              <a:rPr lang="en-GB" b="1" dirty="0" smtClean="0"/>
              <a:t>exchange</a:t>
            </a:r>
            <a:r>
              <a:rPr lang="en-GB" dirty="0" smtClean="0"/>
              <a:t> (hierarchies are outcome of a efficiency arrangements negotiated sometime in the past). </a:t>
            </a:r>
          </a:p>
          <a:p>
            <a:pPr marL="857250" lvl="1" indent="-457200">
              <a:buFontTx/>
              <a:buChar char="-"/>
            </a:pPr>
            <a:r>
              <a:rPr lang="en-GB" dirty="0"/>
              <a:t>h</a:t>
            </a:r>
            <a:r>
              <a:rPr lang="en-GB" dirty="0" smtClean="0"/>
              <a:t>ierarchies are a reflection of </a:t>
            </a:r>
            <a:r>
              <a:rPr lang="en-GB" b="1" dirty="0" smtClean="0"/>
              <a:t>power </a:t>
            </a:r>
            <a:r>
              <a:rPr lang="en-GB" dirty="0" smtClean="0"/>
              <a:t>relationships among social groups: authority relationships are intrinsically different from exchange relationships (Weber) 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857250" lvl="1" indent="-4572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23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nature of hierarchies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22926"/>
              </p:ext>
            </p:extLst>
          </p:nvPr>
        </p:nvGraphicFramePr>
        <p:xfrm>
          <a:off x="395533" y="1628798"/>
          <a:ext cx="8352930" cy="482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5"/>
                <a:gridCol w="4176465"/>
              </a:tblGrid>
              <a:tr h="33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“Exchange” view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“Political” view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5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No analytical status to the notion of power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Essential features of organizations are patterns of power exercise and authority relations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8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Apparent “power relations” can be explained by asymmetric transactions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Power/authority relations are essentially different from exchange relations and therefore are also autonomous interpretative dimensions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5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Transactions are the basic units of analysis 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Units of analysis include knowledge, organizational forms, behavioural codes, mental frames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5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Organizations are “veils” covering sets of contracts or bundles of incomplete contractual agreements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Organizations as different from and constitutive of exchange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7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vs. Strong Institutionalism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28883"/>
              </p:ext>
            </p:extLst>
          </p:nvPr>
        </p:nvGraphicFramePr>
        <p:xfrm>
          <a:off x="755576" y="1412776"/>
          <a:ext cx="7920880" cy="51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005"/>
                <a:gridCol w="2640005"/>
                <a:gridCol w="2640870"/>
              </a:tblGrid>
              <a:tr h="30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Weak Institutionalism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Strong Institutionalism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42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Role of institutions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Parametrize system variables; provide menu of strategies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Also embed cognitive and behavioural patterns; shape identity of actors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96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Primitives of the theory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Perfectly or </a:t>
                      </a:r>
                      <a:r>
                        <a:rPr lang="en-GB" sz="1600" b="1" dirty="0" err="1">
                          <a:effectLst/>
                        </a:rPr>
                        <a:t>boundedly</a:t>
                      </a:r>
                      <a:r>
                        <a:rPr lang="en-GB" sz="1600" b="1" dirty="0">
                          <a:effectLst/>
                        </a:rPr>
                        <a:t> rations agents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Institutions as primitives; forms of rationality and perception of self-interest as derived entities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7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Mechanisms of institutions formation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Mainly explicit and rational “constitutional” processes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Partly unintentional self-organization processes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Efficiency properties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Institutions perform useful coordinating and governance functions, often viewed as equilibria in some game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Institutions are ‘carriers of history’, provide rules of the game and reproduce path-dependently irrespectively of efficiency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56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origins, dynamics and efficiency properties of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Game theory,  bargaining again on the edge of the forest: Greif (2007)</a:t>
            </a:r>
          </a:p>
          <a:p>
            <a:pPr lvl="1"/>
            <a:r>
              <a:rPr lang="en-GB" dirty="0" smtClean="0"/>
              <a:t>“Whatever is, is right?” (Ogilvie, 2007)</a:t>
            </a:r>
          </a:p>
          <a:p>
            <a:pPr marL="457200" lvl="1" indent="0">
              <a:buNone/>
            </a:pPr>
            <a:r>
              <a:rPr lang="en-GB" dirty="0" smtClean="0"/>
              <a:t>“[Economists] have tended to adopt the view that if a particular economic institution has persistent stably for a long time, it must have been efficient….even vigilante justice and lynching have been rehabilitated – under the less rebarbative rubric of ‘informal legal systems’ – as efficient solutions to inadequate contract enforcement in premodern societies”</a:t>
            </a:r>
          </a:p>
          <a:p>
            <a:r>
              <a:rPr lang="en-GB" dirty="0" smtClean="0"/>
              <a:t>Variation-selection: institutions as social technologies (Nelson)</a:t>
            </a:r>
          </a:p>
          <a:p>
            <a:r>
              <a:rPr lang="en-GB" dirty="0" smtClean="0"/>
              <a:t>Exaptation </a:t>
            </a:r>
          </a:p>
          <a:p>
            <a:r>
              <a:rPr lang="en-GB" dirty="0" smtClean="0"/>
              <a:t>Unintentional outcomes of self-organization processes</a:t>
            </a:r>
          </a:p>
          <a:p>
            <a:r>
              <a:rPr lang="en-GB" dirty="0" smtClean="0"/>
              <a:t>By </a:t>
            </a:r>
            <a:r>
              <a:rPr lang="en-GB" i="1" dirty="0" smtClean="0"/>
              <a:t>fiat</a:t>
            </a:r>
            <a:r>
              <a:rPr lang="en-GB" dirty="0" smtClean="0"/>
              <a:t> power from above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L’etat</a:t>
            </a:r>
            <a:r>
              <a:rPr lang="en-GB" dirty="0" smtClean="0"/>
              <a:t>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moi</a:t>
            </a:r>
            <a:r>
              <a:rPr lang="en-GB" dirty="0" smtClean="0"/>
              <a:t>” Louis XIV</a:t>
            </a:r>
          </a:p>
          <a:p>
            <a:r>
              <a:rPr lang="en-GB" dirty="0"/>
              <a:t>Social conflict nested in asymmetric </a:t>
            </a:r>
            <a:r>
              <a:rPr lang="en-GB" dirty="0" smtClean="0"/>
              <a:t>distributions </a:t>
            </a:r>
            <a:r>
              <a:rPr lang="en-GB" dirty="0"/>
              <a:t>of power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2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which efficiency properties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joke of “as if” maximization ?</a:t>
            </a:r>
          </a:p>
          <a:p>
            <a:pPr lvl="1"/>
            <a:r>
              <a:rPr lang="en-GB" dirty="0" err="1" smtClean="0"/>
              <a:t>Cfr</a:t>
            </a:r>
            <a:r>
              <a:rPr lang="en-GB" dirty="0" smtClean="0"/>
              <a:t>. Winter (1971) for burial note…)</a:t>
            </a:r>
          </a:p>
          <a:p>
            <a:r>
              <a:rPr lang="en-GB" dirty="0" smtClean="0"/>
              <a:t>Selection on rugged fitness landscapes</a:t>
            </a:r>
          </a:p>
          <a:p>
            <a:r>
              <a:rPr lang="en-GB" dirty="0" smtClean="0"/>
              <a:t>More generally, ubiquitous path-dependencies</a:t>
            </a:r>
          </a:p>
          <a:p>
            <a:pPr lvl="1"/>
            <a:r>
              <a:rPr lang="en-GB" dirty="0" smtClean="0"/>
              <a:t>Why one observers institutions x at time t ? We should look at the linkages between x and other institutions at time t-1 </a:t>
            </a:r>
          </a:p>
          <a:p>
            <a:pPr marL="0" indent="0">
              <a:buNone/>
            </a:pPr>
            <a:endParaRPr lang="en-GB" dirty="0" smtClean="0"/>
          </a:p>
          <a:p>
            <a:pPr marL="571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58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Organizational behaviour and performances: three analytical perspectives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3989040"/>
          </a:xfrm>
        </p:spPr>
        <p:txBody>
          <a:bodyPr>
            <a:normAutofit/>
          </a:bodyPr>
          <a:lstStyle/>
          <a:p>
            <a:r>
              <a:rPr lang="en-GB" dirty="0" smtClean="0"/>
              <a:t>Incentives </a:t>
            </a:r>
          </a:p>
          <a:p>
            <a:endParaRPr lang="en-GB" dirty="0" smtClean="0"/>
          </a:p>
          <a:p>
            <a:r>
              <a:rPr lang="en-GB" dirty="0" smtClean="0"/>
              <a:t>Authority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Capabilities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57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740</Words>
  <Application>Microsoft Office PowerPoint</Application>
  <PresentationFormat>Presentazione su schermo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Office Theme</vt:lpstr>
      <vt:lpstr>Tema di Office</vt:lpstr>
      <vt:lpstr>Presentazione standard di PowerPoint</vt:lpstr>
      <vt:lpstr>What are institutions ?   And where do they come from ?</vt:lpstr>
      <vt:lpstr>Two  “primitive” stories:</vt:lpstr>
      <vt:lpstr>Exchange vs. power</vt:lpstr>
      <vt:lpstr>The nature of hierarchies</vt:lpstr>
      <vt:lpstr>Weak vs. Strong Institutionalism</vt:lpstr>
      <vt:lpstr>The origins, dynamics and efficiency properties of institutions</vt:lpstr>
      <vt:lpstr>And which efficiency properties ?</vt:lpstr>
      <vt:lpstr>Organizational behaviour and performances: three analytical perspectives</vt:lpstr>
      <vt:lpstr>Some conclusions as an invitation to join a largely unexplored research programme</vt:lpstr>
      <vt:lpstr>Three critical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institutions ? And where do they come from ?</dc:title>
  <dc:creator>User</dc:creator>
  <cp:lastModifiedBy>Giovanni Dosi</cp:lastModifiedBy>
  <cp:revision>16</cp:revision>
  <dcterms:created xsi:type="dcterms:W3CDTF">2016-08-04T09:00:23Z</dcterms:created>
  <dcterms:modified xsi:type="dcterms:W3CDTF">2016-08-05T15:28:41Z</dcterms:modified>
</cp:coreProperties>
</file>