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80" r:id="rId17"/>
    <p:sldId id="270" r:id="rId18"/>
    <p:sldId id="277" r:id="rId19"/>
    <p:sldId id="271" r:id="rId20"/>
    <p:sldId id="273" r:id="rId21"/>
    <p:sldId id="279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6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3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7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86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9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2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1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2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8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2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7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ABAAE-D714-44C2-93DB-D239A02CD2C9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27C9-8316-4709-9986-B9E87F479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3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Long Waves and Industrial Revolutions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8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Alessandro </a:t>
            </a:r>
            <a:r>
              <a:rPr lang="en-GB" dirty="0" err="1" smtClean="0">
                <a:solidFill>
                  <a:schemeClr val="tx1"/>
                </a:solidFill>
              </a:rPr>
              <a:t>Nuvolari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Sant’Anna</a:t>
            </a:r>
            <a:r>
              <a:rPr lang="en-GB" dirty="0" smtClean="0">
                <a:solidFill>
                  <a:schemeClr val="tx1"/>
                </a:solidFill>
              </a:rPr>
              <a:t> School of Advanced Studies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1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first industrial revolution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There are two industrial revolutions:</a:t>
            </a:r>
          </a:p>
          <a:p>
            <a:pPr marL="0" indent="0">
              <a:buNone/>
            </a:pPr>
            <a:r>
              <a:rPr lang="it-IT" u="sng" dirty="0" smtClean="0"/>
              <a:t>Mechanization</a:t>
            </a:r>
            <a:r>
              <a:rPr lang="it-IT" dirty="0" smtClean="0"/>
              <a:t>: the substitution of machines for human labor and skill</a:t>
            </a:r>
          </a:p>
          <a:p>
            <a:pPr marL="0" indent="0">
              <a:buNone/>
            </a:pPr>
            <a:r>
              <a:rPr lang="it-IT" u="sng" dirty="0" smtClean="0"/>
              <a:t>Steam</a:t>
            </a:r>
            <a:r>
              <a:rPr lang="it-IT" dirty="0" smtClean="0"/>
              <a:t>: the substitution of fossil fuels for muscles, wind, water power, etc.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They proceed at </a:t>
            </a:r>
            <a:r>
              <a:rPr lang="it-IT" b="1" dirty="0" smtClean="0"/>
              <a:t>different paces </a:t>
            </a:r>
            <a:r>
              <a:rPr lang="it-IT" dirty="0" smtClean="0"/>
              <a:t>with </a:t>
            </a:r>
            <a:r>
              <a:rPr lang="it-IT" b="1" dirty="0" smtClean="0"/>
              <a:t>different timings</a:t>
            </a:r>
            <a:r>
              <a:rPr lang="it-IT" dirty="0" smtClean="0"/>
              <a:t>, gradually merging and mutually reinforcing each other. </a:t>
            </a:r>
          </a:p>
          <a:p>
            <a:pPr marL="0" indent="0">
              <a:buNone/>
            </a:pPr>
            <a:r>
              <a:rPr lang="it-IT" dirty="0" smtClean="0"/>
              <a:t>But it is important not conflate their origins.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7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first industrial revolution: steam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Different technological paradigms...</a:t>
            </a:r>
          </a:p>
          <a:p>
            <a:r>
              <a:rPr lang="it-IT" dirty="0" smtClean="0"/>
              <a:t>Newcomen</a:t>
            </a:r>
          </a:p>
          <a:p>
            <a:r>
              <a:rPr lang="it-IT" dirty="0" smtClean="0"/>
              <a:t>Watt</a:t>
            </a:r>
          </a:p>
          <a:p>
            <a:r>
              <a:rPr lang="it-IT" dirty="0" smtClean="0"/>
              <a:t>High pressure</a:t>
            </a:r>
          </a:p>
          <a:p>
            <a:r>
              <a:rPr lang="it-IT" dirty="0" smtClean="0"/>
              <a:t>Corliss, etc. (Rosenberg &amp; Trajtenberg)</a:t>
            </a:r>
          </a:p>
          <a:p>
            <a:pPr marL="0" indent="0">
              <a:buNone/>
            </a:pPr>
            <a:r>
              <a:rPr lang="it-IT" dirty="0" smtClean="0"/>
              <a:t>This is one GPT ? Are these multiple GPTs?</a:t>
            </a:r>
          </a:p>
          <a:p>
            <a:pPr marL="0" indent="0">
              <a:buNone/>
            </a:pPr>
            <a:r>
              <a:rPr lang="it-IT" dirty="0" smtClean="0"/>
              <a:t>Can we deal with this heterogeneity using the notion of GPT 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81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Rechte verbindingslijn met pijl 73"/>
          <p:cNvCxnSpPr/>
          <p:nvPr/>
        </p:nvCxnSpPr>
        <p:spPr>
          <a:xfrm flipV="1">
            <a:off x="7020272" y="621312"/>
            <a:ext cx="13673" cy="5616000"/>
          </a:xfrm>
          <a:prstGeom prst="straightConnector1">
            <a:avLst/>
          </a:prstGeom>
          <a:ln w="41275">
            <a:solidFill>
              <a:srgbClr val="33CC3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79559"/>
              </p:ext>
            </p:extLst>
          </p:nvPr>
        </p:nvGraphicFramePr>
        <p:xfrm>
          <a:off x="467544" y="621338"/>
          <a:ext cx="8496944" cy="563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62118"/>
                <a:gridCol w="1062118"/>
                <a:gridCol w="1062118"/>
                <a:gridCol w="1062118"/>
                <a:gridCol w="1062118"/>
                <a:gridCol w="1062118"/>
                <a:gridCol w="1062118"/>
                <a:gridCol w="1062118"/>
              </a:tblGrid>
              <a:tr h="5637517"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1680</a:t>
                      </a:r>
                      <a:endParaRPr lang="nl-NL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1700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pPr algn="l"/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1720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1740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1760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1780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1800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1820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" name="Gestreepte PIJL-RECHTS 88"/>
          <p:cNvSpPr/>
          <p:nvPr/>
        </p:nvSpPr>
        <p:spPr>
          <a:xfrm>
            <a:off x="5165883" y="3212976"/>
            <a:ext cx="3798606" cy="1656000"/>
          </a:xfrm>
          <a:prstGeom prst="stripedRightArrow">
            <a:avLst>
              <a:gd name="adj1" fmla="val 80451"/>
              <a:gd name="adj2" fmla="val 34085"/>
            </a:avLst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b"/>
          <a:lstStyle/>
          <a:p>
            <a:pPr algn="r"/>
            <a:r>
              <a:rPr lang="nl-NL" sz="1400" b="1" dirty="0" err="1" smtClean="0">
                <a:solidFill>
                  <a:schemeClr val="tx1"/>
                </a:solidFill>
              </a:rPr>
              <a:t>Steam</a:t>
            </a:r>
            <a:endParaRPr lang="nl-NL" sz="1400" b="1" dirty="0" smtClean="0">
              <a:solidFill>
                <a:schemeClr val="tx1"/>
              </a:solidFill>
            </a:endParaRPr>
          </a:p>
          <a:p>
            <a:pPr algn="r"/>
            <a:r>
              <a:rPr lang="nl-NL" sz="1400" b="1" dirty="0" smtClean="0">
                <a:solidFill>
                  <a:schemeClr val="tx1"/>
                </a:solidFill>
              </a:rPr>
              <a:t> </a:t>
            </a:r>
            <a:r>
              <a:rPr lang="nl-NL" sz="1400" b="1" dirty="0" err="1" smtClean="0">
                <a:solidFill>
                  <a:schemeClr val="tx1"/>
                </a:solidFill>
              </a:rPr>
              <a:t>stationary</a:t>
            </a:r>
            <a:r>
              <a:rPr lang="nl-NL" sz="1400" b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nl-NL" sz="1400" b="1" dirty="0" err="1" smtClean="0">
                <a:solidFill>
                  <a:schemeClr val="tx1"/>
                </a:solidFill>
              </a:rPr>
              <a:t>applications</a:t>
            </a:r>
            <a:endParaRPr lang="nl-NL" sz="1400" b="1" dirty="0">
              <a:solidFill>
                <a:schemeClr val="tx1"/>
              </a:solidFill>
            </a:endParaRPr>
          </a:p>
        </p:txBody>
      </p:sp>
      <p:cxnSp>
        <p:nvCxnSpPr>
          <p:cNvPr id="72" name="Rechte verbindingslijn met pijl 71"/>
          <p:cNvCxnSpPr/>
          <p:nvPr/>
        </p:nvCxnSpPr>
        <p:spPr>
          <a:xfrm flipV="1">
            <a:off x="2195736" y="621962"/>
            <a:ext cx="0" cy="5614700"/>
          </a:xfrm>
          <a:prstGeom prst="straightConnector1">
            <a:avLst/>
          </a:prstGeom>
          <a:ln w="41275">
            <a:solidFill>
              <a:srgbClr val="33CC3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Gestreepte PIJL-RECHTS 78"/>
          <p:cNvSpPr/>
          <p:nvPr/>
        </p:nvSpPr>
        <p:spPr>
          <a:xfrm>
            <a:off x="5940152" y="693330"/>
            <a:ext cx="3132000" cy="1475658"/>
          </a:xfrm>
          <a:prstGeom prst="stripedRightArrow">
            <a:avLst>
              <a:gd name="adj1" fmla="val 79895"/>
              <a:gd name="adj2" fmla="val 34085"/>
            </a:avLst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b"/>
          <a:lstStyle/>
          <a:p>
            <a:pPr algn="r"/>
            <a:r>
              <a:rPr lang="nl-NL" sz="1400" b="1" dirty="0" err="1">
                <a:solidFill>
                  <a:schemeClr val="tx1"/>
                </a:solidFill>
              </a:rPr>
              <a:t>Steam</a:t>
            </a:r>
            <a:r>
              <a:rPr lang="nl-NL" sz="1400" b="1" dirty="0">
                <a:solidFill>
                  <a:schemeClr val="tx1"/>
                </a:solidFill>
              </a:rPr>
              <a:t> mobile </a:t>
            </a:r>
            <a:r>
              <a:rPr lang="nl-NL" sz="1400" b="1" dirty="0" err="1">
                <a:solidFill>
                  <a:schemeClr val="tx1"/>
                </a:solidFill>
              </a:rPr>
              <a:t>applications</a:t>
            </a:r>
            <a:endParaRPr lang="nl-NL" sz="1400" b="1" dirty="0">
              <a:solidFill>
                <a:schemeClr val="tx1"/>
              </a:solidFill>
            </a:endParaRPr>
          </a:p>
        </p:txBody>
      </p:sp>
      <p:sp>
        <p:nvSpPr>
          <p:cNvPr id="80" name="Gestreepte PIJL-RECHTS 79"/>
          <p:cNvSpPr/>
          <p:nvPr/>
        </p:nvSpPr>
        <p:spPr>
          <a:xfrm>
            <a:off x="2195816" y="3248953"/>
            <a:ext cx="2704368" cy="1656000"/>
          </a:xfrm>
          <a:prstGeom prst="stripedRightArrow">
            <a:avLst>
              <a:gd name="adj1" fmla="val 80451"/>
              <a:gd name="adj2" fmla="val 34085"/>
            </a:avLst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b"/>
          <a:lstStyle/>
          <a:p>
            <a:pPr algn="r"/>
            <a:r>
              <a:rPr lang="nl-NL" sz="1400" b="1" dirty="0" err="1" smtClean="0">
                <a:solidFill>
                  <a:schemeClr val="tx1"/>
                </a:solidFill>
              </a:rPr>
              <a:t>Steam</a:t>
            </a:r>
            <a:endParaRPr lang="nl-NL" sz="1400" b="1" dirty="0" smtClean="0">
              <a:solidFill>
                <a:schemeClr val="tx1"/>
              </a:solidFill>
            </a:endParaRPr>
          </a:p>
          <a:p>
            <a:pPr algn="r"/>
            <a:r>
              <a:rPr lang="nl-NL" sz="1400" b="1" dirty="0" smtClean="0">
                <a:solidFill>
                  <a:schemeClr val="tx1"/>
                </a:solidFill>
              </a:rPr>
              <a:t> </a:t>
            </a:r>
            <a:r>
              <a:rPr lang="nl-NL" sz="1400" b="1" dirty="0" err="1" smtClean="0">
                <a:solidFill>
                  <a:schemeClr val="tx1"/>
                </a:solidFill>
              </a:rPr>
              <a:t>stationary</a:t>
            </a:r>
            <a:r>
              <a:rPr lang="nl-NL" sz="1400" b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nl-NL" sz="1400" b="1" dirty="0" err="1" smtClean="0">
                <a:solidFill>
                  <a:schemeClr val="tx1"/>
                </a:solidFill>
              </a:rPr>
              <a:t>applications</a:t>
            </a:r>
            <a:endParaRPr lang="nl-NL" sz="1400" b="1" dirty="0">
              <a:solidFill>
                <a:schemeClr val="tx1"/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1475816" y="3321155"/>
            <a:ext cx="1440000" cy="1439667"/>
          </a:xfrm>
          <a:prstGeom prst="ellipse">
            <a:avLst/>
          </a:prstGeom>
          <a:solidFill>
            <a:srgbClr val="33CC3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1712 </a:t>
            </a:r>
            <a:r>
              <a:rPr lang="nl-NL" sz="1400" b="1" dirty="0" err="1" smtClean="0">
                <a:solidFill>
                  <a:schemeClr val="tx1"/>
                </a:solidFill>
              </a:rPr>
              <a:t>Newcomen</a:t>
            </a:r>
            <a:r>
              <a:rPr lang="nl-NL" sz="1400" b="1" dirty="0" smtClean="0">
                <a:solidFill>
                  <a:schemeClr val="tx1"/>
                </a:solidFill>
              </a:rPr>
              <a:t> </a:t>
            </a:r>
            <a:r>
              <a:rPr lang="nl-NL" sz="1400" i="1" dirty="0" err="1" smtClean="0">
                <a:solidFill>
                  <a:schemeClr val="tx1"/>
                </a:solidFill>
              </a:rPr>
              <a:t>Atmospheric</a:t>
            </a:r>
            <a:r>
              <a:rPr lang="nl-NL" sz="1400" i="1" dirty="0" smtClean="0">
                <a:solidFill>
                  <a:schemeClr val="tx1"/>
                </a:solidFill>
              </a:rPr>
              <a:t> </a:t>
            </a:r>
            <a:r>
              <a:rPr lang="nl-NL" sz="1400" i="1" dirty="0" err="1" smtClean="0">
                <a:solidFill>
                  <a:schemeClr val="tx1"/>
                </a:solidFill>
              </a:rPr>
              <a:t>Steam</a:t>
            </a:r>
            <a:r>
              <a:rPr lang="nl-NL" sz="1400" i="1" dirty="0" smtClean="0">
                <a:solidFill>
                  <a:schemeClr val="tx1"/>
                </a:solidFill>
              </a:rPr>
              <a:t> engine </a:t>
            </a:r>
          </a:p>
          <a:p>
            <a:pPr algn="ctr"/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31" name="Ovaal 30"/>
          <p:cNvSpPr/>
          <p:nvPr/>
        </p:nvSpPr>
        <p:spPr>
          <a:xfrm>
            <a:off x="827584" y="2907251"/>
            <a:ext cx="828000" cy="82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 err="1" smtClean="0"/>
              <a:t>Papin’s</a:t>
            </a:r>
            <a:r>
              <a:rPr lang="nl-NL" sz="1200" dirty="0" smtClean="0"/>
              <a:t> piston </a:t>
            </a:r>
            <a:r>
              <a:rPr lang="nl-NL" sz="1200" dirty="0"/>
              <a:t>1690</a:t>
            </a:r>
          </a:p>
        </p:txBody>
      </p:sp>
      <p:sp>
        <p:nvSpPr>
          <p:cNvPr id="64" name="Ovaal 63"/>
          <p:cNvSpPr/>
          <p:nvPr/>
        </p:nvSpPr>
        <p:spPr>
          <a:xfrm>
            <a:off x="1979712" y="2708920"/>
            <a:ext cx="1152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 dirty="0" err="1" smtClean="0">
                <a:solidFill>
                  <a:schemeClr val="tx1"/>
                </a:solidFill>
              </a:rPr>
              <a:t>Desaguliers</a:t>
            </a:r>
            <a:r>
              <a:rPr lang="nl-NL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1718</a:t>
            </a:r>
            <a:endParaRPr lang="nl-NL" sz="1200" dirty="0">
              <a:solidFill>
                <a:schemeClr val="tx1"/>
              </a:solidFill>
            </a:endParaRPr>
          </a:p>
        </p:txBody>
      </p:sp>
      <p:cxnSp>
        <p:nvCxnSpPr>
          <p:cNvPr id="73" name="Rechte verbindingslijn met pijl 72"/>
          <p:cNvCxnSpPr/>
          <p:nvPr/>
        </p:nvCxnSpPr>
        <p:spPr>
          <a:xfrm flipV="1">
            <a:off x="5275816" y="621962"/>
            <a:ext cx="0" cy="5616000"/>
          </a:xfrm>
          <a:prstGeom prst="straightConnector1">
            <a:avLst/>
          </a:prstGeom>
          <a:ln w="41275">
            <a:solidFill>
              <a:srgbClr val="33CC3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/>
          <p:nvPr/>
        </p:nvCxnSpPr>
        <p:spPr>
          <a:xfrm>
            <a:off x="611560" y="6249944"/>
            <a:ext cx="806489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7011177" y="6236662"/>
            <a:ext cx="1756048" cy="34970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r"/>
            <a:r>
              <a:rPr lang="nl-NL" b="1" dirty="0" smtClean="0"/>
              <a:t>time</a:t>
            </a:r>
            <a:endParaRPr lang="nl-NL" dirty="0"/>
          </a:p>
        </p:txBody>
      </p:sp>
      <p:sp>
        <p:nvSpPr>
          <p:cNvPr id="29" name="Gestreepte PIJL-RECHTS 28"/>
          <p:cNvSpPr/>
          <p:nvPr/>
        </p:nvSpPr>
        <p:spPr>
          <a:xfrm>
            <a:off x="1461120" y="5013176"/>
            <a:ext cx="1886744" cy="418666"/>
          </a:xfrm>
          <a:prstGeom prst="stripedRightArrow">
            <a:avLst>
              <a:gd name="adj1" fmla="val 61758"/>
              <a:gd name="adj2" fmla="val 31813"/>
            </a:avLst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1698-1733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30" name="Gestreepte PIJL-RECHTS 29"/>
          <p:cNvSpPr/>
          <p:nvPr/>
        </p:nvSpPr>
        <p:spPr>
          <a:xfrm>
            <a:off x="5090134" y="4869160"/>
            <a:ext cx="1550465" cy="418666"/>
          </a:xfrm>
          <a:prstGeom prst="stripedRightArrow">
            <a:avLst>
              <a:gd name="adj1" fmla="val 61758"/>
              <a:gd name="adj2" fmla="val 34085"/>
            </a:avLst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1769-1800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38" name="Ovaal 37"/>
          <p:cNvSpPr/>
          <p:nvPr/>
        </p:nvSpPr>
        <p:spPr>
          <a:xfrm>
            <a:off x="4900184" y="2421121"/>
            <a:ext cx="900000" cy="899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 err="1" smtClean="0">
                <a:solidFill>
                  <a:schemeClr val="tx1"/>
                </a:solidFill>
              </a:rPr>
              <a:t>Smeaton</a:t>
            </a:r>
            <a:r>
              <a:rPr lang="nl-NL" sz="1200" dirty="0" smtClean="0">
                <a:solidFill>
                  <a:schemeClr val="tx1"/>
                </a:solidFill>
              </a:rPr>
              <a:t> </a:t>
            </a:r>
            <a:r>
              <a:rPr lang="nl-NL" sz="1200" dirty="0" err="1" smtClean="0">
                <a:solidFill>
                  <a:schemeClr val="tx1"/>
                </a:solidFill>
              </a:rPr>
              <a:t>steam</a:t>
            </a:r>
            <a:r>
              <a:rPr lang="nl-NL" sz="1200" dirty="0" smtClean="0">
                <a:solidFill>
                  <a:schemeClr val="tx1"/>
                </a:solidFill>
              </a:rPr>
              <a:t> engine 1777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51" name="Gestreepte PIJL-RECHTS 50"/>
          <p:cNvSpPr/>
          <p:nvPr/>
        </p:nvSpPr>
        <p:spPr>
          <a:xfrm>
            <a:off x="7304135" y="4869160"/>
            <a:ext cx="940273" cy="418666"/>
          </a:xfrm>
          <a:prstGeom prst="stripedRightArrow">
            <a:avLst>
              <a:gd name="adj1" fmla="val 61758"/>
              <a:gd name="adj2" fmla="val 36357"/>
            </a:avLst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1802-1816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53" name="Ovaal 52"/>
          <p:cNvSpPr/>
          <p:nvPr/>
        </p:nvSpPr>
        <p:spPr>
          <a:xfrm>
            <a:off x="4572000" y="3285017"/>
            <a:ext cx="1440000" cy="1439667"/>
          </a:xfrm>
          <a:prstGeom prst="ellipse">
            <a:avLst/>
          </a:prstGeom>
          <a:solidFill>
            <a:srgbClr val="33CC3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1769 </a:t>
            </a:r>
          </a:p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James Watt </a:t>
            </a:r>
          </a:p>
          <a:p>
            <a:pPr algn="ctr"/>
            <a:r>
              <a:rPr lang="nl-NL" sz="1400" i="1" dirty="0" err="1" smtClean="0">
                <a:solidFill>
                  <a:schemeClr val="tx1"/>
                </a:solidFill>
              </a:rPr>
              <a:t>Condensing</a:t>
            </a:r>
            <a:r>
              <a:rPr lang="nl-NL" sz="1400" i="1" dirty="0" smtClean="0">
                <a:solidFill>
                  <a:schemeClr val="tx1"/>
                </a:solidFill>
              </a:rPr>
              <a:t> </a:t>
            </a:r>
            <a:r>
              <a:rPr lang="nl-NL" sz="1400" i="1" dirty="0" err="1" smtClean="0">
                <a:solidFill>
                  <a:schemeClr val="tx1"/>
                </a:solidFill>
              </a:rPr>
              <a:t>Steam</a:t>
            </a:r>
            <a:r>
              <a:rPr lang="nl-NL" sz="1400" i="1" dirty="0" smtClean="0">
                <a:solidFill>
                  <a:schemeClr val="tx1"/>
                </a:solidFill>
              </a:rPr>
              <a:t> engine </a:t>
            </a:r>
          </a:p>
        </p:txBody>
      </p:sp>
      <p:sp>
        <p:nvSpPr>
          <p:cNvPr id="54" name="Rechthoek met één afgeknipte en afgeronde hoek 53"/>
          <p:cNvSpPr/>
          <p:nvPr/>
        </p:nvSpPr>
        <p:spPr>
          <a:xfrm>
            <a:off x="4499993" y="4869160"/>
            <a:ext cx="585983" cy="62019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1760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Patent 913 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56" name="Ovaal 55"/>
          <p:cNvSpPr/>
          <p:nvPr/>
        </p:nvSpPr>
        <p:spPr>
          <a:xfrm>
            <a:off x="4932144" y="1485234"/>
            <a:ext cx="936000" cy="935783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100" dirty="0" smtClean="0"/>
              <a:t>1774 Wilkinson  boring machine </a:t>
            </a:r>
            <a:endParaRPr lang="nl-NL" sz="1100" dirty="0"/>
          </a:p>
        </p:txBody>
      </p:sp>
      <p:sp>
        <p:nvSpPr>
          <p:cNvPr id="58" name="Ovaal 57"/>
          <p:cNvSpPr/>
          <p:nvPr/>
        </p:nvSpPr>
        <p:spPr>
          <a:xfrm>
            <a:off x="5652120" y="1773200"/>
            <a:ext cx="936000" cy="935783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/>
              <a:t>1783 </a:t>
            </a:r>
          </a:p>
          <a:p>
            <a:pPr algn="ctr"/>
            <a:r>
              <a:rPr lang="nl-NL" sz="1100" dirty="0" smtClean="0"/>
              <a:t>Henry </a:t>
            </a:r>
            <a:r>
              <a:rPr lang="nl-NL" sz="1100" dirty="0" err="1" smtClean="0"/>
              <a:t>Cort</a:t>
            </a:r>
            <a:r>
              <a:rPr lang="nl-NL" sz="1100" dirty="0" smtClean="0"/>
              <a:t>  </a:t>
            </a:r>
            <a:r>
              <a:rPr lang="nl-NL" sz="1100" dirty="0" err="1" smtClean="0"/>
              <a:t>puddling</a:t>
            </a:r>
            <a:r>
              <a:rPr lang="nl-NL" sz="1100" dirty="0" smtClean="0"/>
              <a:t> </a:t>
            </a:r>
            <a:r>
              <a:rPr lang="nl-NL" sz="1100" dirty="0" err="1" smtClean="0"/>
              <a:t>process</a:t>
            </a:r>
            <a:r>
              <a:rPr lang="nl-NL" sz="1100" dirty="0" smtClean="0"/>
              <a:t> </a:t>
            </a:r>
            <a:endParaRPr lang="nl-NL" sz="1100" dirty="0"/>
          </a:p>
        </p:txBody>
      </p:sp>
      <p:sp>
        <p:nvSpPr>
          <p:cNvPr id="60" name="Rechthoek met één afgeknipte en afgeronde hoek 59"/>
          <p:cNvSpPr/>
          <p:nvPr/>
        </p:nvSpPr>
        <p:spPr>
          <a:xfrm>
            <a:off x="5076057" y="5337995"/>
            <a:ext cx="628399" cy="62019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1781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Patent 1298 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65" name="Ovaal 64"/>
          <p:cNvSpPr/>
          <p:nvPr/>
        </p:nvSpPr>
        <p:spPr>
          <a:xfrm>
            <a:off x="6372200" y="909304"/>
            <a:ext cx="828000" cy="82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1801 </a:t>
            </a:r>
            <a:r>
              <a:rPr lang="nl-NL" sz="1100" dirty="0" err="1" smtClean="0">
                <a:solidFill>
                  <a:schemeClr val="tx1"/>
                </a:solidFill>
              </a:rPr>
              <a:t>Puffing</a:t>
            </a:r>
            <a:r>
              <a:rPr lang="nl-NL" sz="1100" dirty="0" smtClean="0">
                <a:solidFill>
                  <a:schemeClr val="tx1"/>
                </a:solidFill>
              </a:rPr>
              <a:t> </a:t>
            </a:r>
            <a:r>
              <a:rPr lang="nl-NL" sz="1100" dirty="0" err="1" smtClean="0">
                <a:solidFill>
                  <a:schemeClr val="tx1"/>
                </a:solidFill>
              </a:rPr>
              <a:t>Devil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66" name="Ovaal 65"/>
          <p:cNvSpPr/>
          <p:nvPr/>
        </p:nvSpPr>
        <p:spPr>
          <a:xfrm>
            <a:off x="7020272" y="909304"/>
            <a:ext cx="828000" cy="82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1808 Catch </a:t>
            </a:r>
            <a:r>
              <a:rPr lang="nl-NL" sz="1100" dirty="0">
                <a:solidFill>
                  <a:schemeClr val="tx1"/>
                </a:solidFill>
              </a:rPr>
              <a:t>Me </a:t>
            </a:r>
            <a:r>
              <a:rPr lang="nl-NL" sz="1100" dirty="0" err="1">
                <a:solidFill>
                  <a:schemeClr val="tx1"/>
                </a:solidFill>
              </a:rPr>
              <a:t>Who</a:t>
            </a:r>
            <a:r>
              <a:rPr lang="nl-NL" sz="1100" dirty="0">
                <a:solidFill>
                  <a:schemeClr val="tx1"/>
                </a:solidFill>
              </a:rPr>
              <a:t> </a:t>
            </a:r>
            <a:r>
              <a:rPr lang="nl-NL" sz="1100" dirty="0" err="1" smtClean="0">
                <a:solidFill>
                  <a:schemeClr val="tx1"/>
                </a:solidFill>
              </a:rPr>
              <a:t>Can</a:t>
            </a:r>
            <a:r>
              <a:rPr lang="nl-NL" sz="1100" dirty="0" smtClean="0">
                <a:solidFill>
                  <a:schemeClr val="tx1"/>
                </a:solidFill>
              </a:rPr>
              <a:t> 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67" name="Ovaal 66"/>
          <p:cNvSpPr/>
          <p:nvPr/>
        </p:nvSpPr>
        <p:spPr>
          <a:xfrm>
            <a:off x="7308344" y="2781078"/>
            <a:ext cx="792000" cy="7918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1812 Cornish boiler </a:t>
            </a:r>
          </a:p>
        </p:txBody>
      </p:sp>
      <p:sp>
        <p:nvSpPr>
          <p:cNvPr id="71" name="Ovaal 70"/>
          <p:cNvSpPr/>
          <p:nvPr/>
        </p:nvSpPr>
        <p:spPr>
          <a:xfrm>
            <a:off x="7668344" y="909303"/>
            <a:ext cx="1080000" cy="79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1814-1818 Stephenson </a:t>
            </a:r>
            <a:r>
              <a:rPr lang="nl-NL" sz="1100" dirty="0">
                <a:solidFill>
                  <a:schemeClr val="tx1"/>
                </a:solidFill>
              </a:rPr>
              <a:t>l</a:t>
            </a:r>
            <a:r>
              <a:rPr lang="nl-NL" sz="1100" dirty="0" smtClean="0">
                <a:solidFill>
                  <a:schemeClr val="tx1"/>
                </a:solidFill>
              </a:rPr>
              <a:t>ocomotief 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2051720" y="60169"/>
            <a:ext cx="2072706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 smtClean="0">
                <a:solidFill>
                  <a:srgbClr val="00B050"/>
                </a:solidFill>
              </a:rPr>
              <a:t>Newcomen</a:t>
            </a:r>
            <a:r>
              <a:rPr lang="nl-NL" sz="1600" b="1" dirty="0" smtClean="0">
                <a:solidFill>
                  <a:srgbClr val="00B050"/>
                </a:solidFill>
              </a:rPr>
              <a:t> </a:t>
            </a:r>
            <a:r>
              <a:rPr lang="nl-NL" sz="1600" b="1" dirty="0" err="1" smtClean="0">
                <a:solidFill>
                  <a:srgbClr val="00B050"/>
                </a:solidFill>
              </a:rPr>
              <a:t>steam</a:t>
            </a:r>
            <a:r>
              <a:rPr lang="nl-NL" sz="1600" b="1" dirty="0" smtClean="0">
                <a:solidFill>
                  <a:srgbClr val="00B050"/>
                </a:solidFill>
              </a:rPr>
              <a:t> engine</a:t>
            </a:r>
            <a:endParaRPr lang="nl-NL" sz="1600" b="1" dirty="0">
              <a:solidFill>
                <a:srgbClr val="00B050"/>
              </a:solidFill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5149762" y="45408"/>
            <a:ext cx="1575568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B050"/>
                </a:solidFill>
              </a:rPr>
              <a:t>Watt </a:t>
            </a:r>
            <a:r>
              <a:rPr lang="nl-NL" sz="1600" b="1" dirty="0" err="1">
                <a:solidFill>
                  <a:srgbClr val="00B050"/>
                </a:solidFill>
              </a:rPr>
              <a:t>steam</a:t>
            </a:r>
            <a:r>
              <a:rPr lang="nl-NL" sz="1600" b="1" dirty="0">
                <a:solidFill>
                  <a:srgbClr val="00B050"/>
                </a:solidFill>
              </a:rPr>
              <a:t> </a:t>
            </a:r>
            <a:r>
              <a:rPr lang="nl-NL" sz="1600" b="1" dirty="0" smtClean="0">
                <a:solidFill>
                  <a:srgbClr val="00B050"/>
                </a:solidFill>
              </a:rPr>
              <a:t>engine</a:t>
            </a:r>
            <a:endParaRPr lang="nl-NL" sz="1600" b="1" dirty="0">
              <a:solidFill>
                <a:srgbClr val="00B050"/>
              </a:solidFill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6876256" y="54980"/>
            <a:ext cx="1987990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 smtClean="0">
                <a:solidFill>
                  <a:srgbClr val="00B050"/>
                </a:solidFill>
              </a:rPr>
              <a:t>Trevithick</a:t>
            </a:r>
            <a:r>
              <a:rPr lang="nl-NL" sz="1600" b="1" dirty="0" smtClean="0">
                <a:solidFill>
                  <a:srgbClr val="00B050"/>
                </a:solidFill>
              </a:rPr>
              <a:t> </a:t>
            </a:r>
            <a:r>
              <a:rPr lang="nl-NL" sz="1600" b="1" dirty="0" err="1">
                <a:solidFill>
                  <a:srgbClr val="00B050"/>
                </a:solidFill>
              </a:rPr>
              <a:t>steam</a:t>
            </a:r>
            <a:r>
              <a:rPr lang="nl-NL" sz="1600" b="1" dirty="0">
                <a:solidFill>
                  <a:srgbClr val="00B050"/>
                </a:solidFill>
              </a:rPr>
              <a:t> </a:t>
            </a:r>
            <a:r>
              <a:rPr lang="nl-NL" sz="1600" b="1" dirty="0" smtClean="0">
                <a:solidFill>
                  <a:srgbClr val="00B050"/>
                </a:solidFill>
              </a:rPr>
              <a:t>engine</a:t>
            </a:r>
            <a:endParaRPr lang="nl-NL" sz="1600" b="1" dirty="0">
              <a:solidFill>
                <a:srgbClr val="00B050"/>
              </a:solidFill>
            </a:endParaRPr>
          </a:p>
        </p:txBody>
      </p:sp>
      <p:sp>
        <p:nvSpPr>
          <p:cNvPr id="50" name="Ovaal 49"/>
          <p:cNvSpPr/>
          <p:nvPr/>
        </p:nvSpPr>
        <p:spPr>
          <a:xfrm>
            <a:off x="6498929" y="2420888"/>
            <a:ext cx="900000" cy="8997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1800+ Watt </a:t>
            </a:r>
            <a:r>
              <a:rPr lang="nl-NL" sz="1200" dirty="0" err="1" smtClean="0">
                <a:solidFill>
                  <a:schemeClr val="tx1"/>
                </a:solidFill>
              </a:rPr>
              <a:t>rotary</a:t>
            </a:r>
            <a:r>
              <a:rPr lang="nl-NL" sz="1200" dirty="0" smtClean="0">
                <a:solidFill>
                  <a:schemeClr val="tx1"/>
                </a:solidFill>
              </a:rPr>
              <a:t> engines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75" name="Ovaal 74"/>
          <p:cNvSpPr/>
          <p:nvPr/>
        </p:nvSpPr>
        <p:spPr>
          <a:xfrm>
            <a:off x="5622330" y="2637095"/>
            <a:ext cx="1008000" cy="100776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1788 </a:t>
            </a:r>
          </a:p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Watt </a:t>
            </a:r>
          </a:p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‘Double </a:t>
            </a:r>
            <a:r>
              <a:rPr lang="nl-NL" sz="1200" dirty="0" err="1" smtClean="0">
                <a:solidFill>
                  <a:schemeClr val="tx1"/>
                </a:solidFill>
              </a:rPr>
              <a:t>acting</a:t>
            </a:r>
            <a:r>
              <a:rPr lang="nl-NL" sz="1200" dirty="0" smtClean="0">
                <a:solidFill>
                  <a:schemeClr val="tx1"/>
                </a:solidFill>
              </a:rPr>
              <a:t>’ engines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55" name="Rechthoek met één afgeknipte en afgeronde hoek 54"/>
          <p:cNvSpPr/>
          <p:nvPr/>
        </p:nvSpPr>
        <p:spPr>
          <a:xfrm>
            <a:off x="5724128" y="5337995"/>
            <a:ext cx="1116192" cy="62019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1781-1785 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Patents 1306, 1321,1431,1482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69" name="Ovaal 68"/>
          <p:cNvSpPr/>
          <p:nvPr/>
        </p:nvSpPr>
        <p:spPr>
          <a:xfrm>
            <a:off x="971600" y="4041018"/>
            <a:ext cx="828000" cy="82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200" dirty="0" err="1">
                <a:solidFill>
                  <a:schemeClr val="tx1"/>
                </a:solidFill>
              </a:rPr>
              <a:t>Savery’s</a:t>
            </a:r>
            <a:r>
              <a:rPr lang="nl-NL" sz="1200" dirty="0">
                <a:solidFill>
                  <a:schemeClr val="tx1"/>
                </a:solidFill>
              </a:rPr>
              <a:t> pump 1698</a:t>
            </a:r>
          </a:p>
        </p:txBody>
      </p:sp>
      <p:sp>
        <p:nvSpPr>
          <p:cNvPr id="70" name="Rechthoek met één afgeknipte en afgeronde hoek 69"/>
          <p:cNvSpPr/>
          <p:nvPr/>
        </p:nvSpPr>
        <p:spPr>
          <a:xfrm>
            <a:off x="1080811" y="5085184"/>
            <a:ext cx="585983" cy="62019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1698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Patent 356 </a:t>
            </a:r>
            <a:endParaRPr lang="nl-NL" sz="1100" dirty="0">
              <a:solidFill>
                <a:schemeClr val="tx1"/>
              </a:solidFill>
            </a:endParaRPr>
          </a:p>
        </p:txBody>
      </p:sp>
      <p:cxnSp>
        <p:nvCxnSpPr>
          <p:cNvPr id="81" name="Rechte verbindingslijn met pijl 80"/>
          <p:cNvCxnSpPr>
            <a:stCxn id="69" idx="4"/>
            <a:endCxn id="70" idx="3"/>
          </p:cNvCxnSpPr>
          <p:nvPr/>
        </p:nvCxnSpPr>
        <p:spPr>
          <a:xfrm flipH="1">
            <a:off x="1373803" y="4868826"/>
            <a:ext cx="11797" cy="21635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>
            <a:stCxn id="57" idx="4"/>
            <a:endCxn id="60" idx="3"/>
          </p:cNvCxnSpPr>
          <p:nvPr/>
        </p:nvCxnSpPr>
        <p:spPr>
          <a:xfrm flipH="1">
            <a:off x="5390257" y="4707058"/>
            <a:ext cx="747863" cy="63093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met pijl 82"/>
          <p:cNvCxnSpPr>
            <a:stCxn id="53" idx="4"/>
            <a:endCxn id="54" idx="3"/>
          </p:cNvCxnSpPr>
          <p:nvPr/>
        </p:nvCxnSpPr>
        <p:spPr>
          <a:xfrm flipH="1">
            <a:off x="4792985" y="4724684"/>
            <a:ext cx="499015" cy="14447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met pijl 83"/>
          <p:cNvCxnSpPr>
            <a:stCxn id="75" idx="4"/>
            <a:endCxn id="55" idx="3"/>
          </p:cNvCxnSpPr>
          <p:nvPr/>
        </p:nvCxnSpPr>
        <p:spPr>
          <a:xfrm>
            <a:off x="6126330" y="3644862"/>
            <a:ext cx="155894" cy="169313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al 21"/>
          <p:cNvSpPr/>
          <p:nvPr/>
        </p:nvSpPr>
        <p:spPr>
          <a:xfrm>
            <a:off x="6300192" y="3285017"/>
            <a:ext cx="1440000" cy="1439667"/>
          </a:xfrm>
          <a:prstGeom prst="ellipse">
            <a:avLst/>
          </a:prstGeom>
          <a:solidFill>
            <a:srgbClr val="33CC3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1802</a:t>
            </a:r>
          </a:p>
          <a:p>
            <a:pPr algn="ctr"/>
            <a:r>
              <a:rPr lang="nl-NL" sz="1400" b="1" dirty="0" err="1" smtClean="0">
                <a:solidFill>
                  <a:schemeClr val="tx1"/>
                </a:solidFill>
              </a:rPr>
              <a:t>Trevithick</a:t>
            </a:r>
            <a:r>
              <a:rPr lang="nl-NL" sz="1400" b="1" dirty="0" smtClean="0">
                <a:solidFill>
                  <a:schemeClr val="tx1"/>
                </a:solidFill>
              </a:rPr>
              <a:t> </a:t>
            </a:r>
            <a:r>
              <a:rPr lang="nl-NL" sz="1400" i="1" dirty="0" err="1" smtClean="0">
                <a:solidFill>
                  <a:schemeClr val="tx1"/>
                </a:solidFill>
              </a:rPr>
              <a:t>Pressure</a:t>
            </a:r>
            <a:r>
              <a:rPr lang="nl-NL" sz="1400" i="1" dirty="0" smtClean="0">
                <a:solidFill>
                  <a:schemeClr val="tx1"/>
                </a:solidFill>
              </a:rPr>
              <a:t> </a:t>
            </a:r>
            <a:r>
              <a:rPr lang="nl-NL" sz="1400" i="1" dirty="0" err="1" smtClean="0">
                <a:solidFill>
                  <a:schemeClr val="tx1"/>
                </a:solidFill>
              </a:rPr>
              <a:t>Steam</a:t>
            </a:r>
            <a:r>
              <a:rPr lang="nl-NL" sz="1400" i="1" dirty="0" smtClean="0">
                <a:solidFill>
                  <a:schemeClr val="tx1"/>
                </a:solidFill>
              </a:rPr>
              <a:t> engine</a:t>
            </a:r>
            <a:endParaRPr lang="nl-NL" sz="1400" i="1" dirty="0">
              <a:solidFill>
                <a:schemeClr val="tx1"/>
              </a:solidFill>
            </a:endParaRPr>
          </a:p>
        </p:txBody>
      </p:sp>
      <p:cxnSp>
        <p:nvCxnSpPr>
          <p:cNvPr id="85" name="Rechte verbindingslijn met pijl 84"/>
          <p:cNvCxnSpPr>
            <a:stCxn id="22" idx="4"/>
            <a:endCxn id="18" idx="3"/>
          </p:cNvCxnSpPr>
          <p:nvPr/>
        </p:nvCxnSpPr>
        <p:spPr>
          <a:xfrm>
            <a:off x="7020192" y="4724684"/>
            <a:ext cx="55118" cy="14447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met één afgeknipte en afgeronde hoek 17"/>
          <p:cNvSpPr/>
          <p:nvPr/>
        </p:nvSpPr>
        <p:spPr>
          <a:xfrm>
            <a:off x="6800948" y="4869160"/>
            <a:ext cx="548723" cy="719833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1802 Patent 2599 Vivian </a:t>
            </a:r>
            <a:endParaRPr lang="nl-NL" sz="1100" dirty="0">
              <a:solidFill>
                <a:schemeClr val="tx1"/>
              </a:solidFill>
            </a:endParaRPr>
          </a:p>
        </p:txBody>
      </p:sp>
      <p:cxnSp>
        <p:nvCxnSpPr>
          <p:cNvPr id="86" name="Rechte verbindingslijn met pijl 85"/>
          <p:cNvCxnSpPr>
            <a:stCxn id="67" idx="4"/>
            <a:endCxn id="68" idx="3"/>
          </p:cNvCxnSpPr>
          <p:nvPr/>
        </p:nvCxnSpPr>
        <p:spPr>
          <a:xfrm>
            <a:off x="7704345" y="3572895"/>
            <a:ext cx="64013" cy="175553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hoek met één afgeknipte en afgeronde hoek 67"/>
          <p:cNvSpPr/>
          <p:nvPr/>
        </p:nvSpPr>
        <p:spPr>
          <a:xfrm>
            <a:off x="7364314" y="5328426"/>
            <a:ext cx="808087" cy="62019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1810-1833</a:t>
            </a:r>
          </a:p>
          <a:p>
            <a:pPr algn="ctr"/>
            <a:r>
              <a:rPr lang="nl-NL" sz="1100" dirty="0" err="1" smtClean="0">
                <a:solidFill>
                  <a:schemeClr val="tx1"/>
                </a:solidFill>
              </a:rPr>
              <a:t>Trevithick</a:t>
            </a:r>
            <a:r>
              <a:rPr lang="nl-NL" sz="1100" dirty="0" smtClean="0">
                <a:solidFill>
                  <a:schemeClr val="tx1"/>
                </a:solidFill>
              </a:rPr>
              <a:t> Patents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63" name="Rechthoek met één afgeknipte en afgeronde hoek 62"/>
          <p:cNvSpPr/>
          <p:nvPr/>
        </p:nvSpPr>
        <p:spPr>
          <a:xfrm>
            <a:off x="8208496" y="5156792"/>
            <a:ext cx="864000" cy="827808"/>
          </a:xfrm>
          <a:prstGeom prst="snip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1815 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Patent 3887 Stephenson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locomotief </a:t>
            </a:r>
            <a:endParaRPr lang="nl-NL" sz="1100" dirty="0">
              <a:solidFill>
                <a:schemeClr val="tx1"/>
              </a:solidFill>
            </a:endParaRPr>
          </a:p>
        </p:txBody>
      </p:sp>
      <p:cxnSp>
        <p:nvCxnSpPr>
          <p:cNvPr id="87" name="Rechte verbindingslijn met pijl 86"/>
          <p:cNvCxnSpPr>
            <a:stCxn id="71" idx="4"/>
            <a:endCxn id="63" idx="3"/>
          </p:cNvCxnSpPr>
          <p:nvPr/>
        </p:nvCxnSpPr>
        <p:spPr>
          <a:xfrm>
            <a:off x="8208344" y="1701303"/>
            <a:ext cx="432152" cy="345548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al 61"/>
          <p:cNvSpPr/>
          <p:nvPr/>
        </p:nvSpPr>
        <p:spPr>
          <a:xfrm>
            <a:off x="5445606" y="819324"/>
            <a:ext cx="1008000" cy="100776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 dirty="0" smtClean="0"/>
              <a:t>1784 </a:t>
            </a:r>
            <a:r>
              <a:rPr lang="nl-NL" sz="1200" dirty="0" err="1" smtClean="0"/>
              <a:t>Murdock</a:t>
            </a:r>
            <a:r>
              <a:rPr lang="nl-NL" sz="1200" dirty="0" smtClean="0"/>
              <a:t> auto locomotief </a:t>
            </a:r>
            <a:endParaRPr lang="nl-NL" sz="1200" dirty="0"/>
          </a:p>
        </p:txBody>
      </p:sp>
      <p:sp>
        <p:nvSpPr>
          <p:cNvPr id="88" name="Tekstvak 87"/>
          <p:cNvSpPr txBox="1"/>
          <p:nvPr/>
        </p:nvSpPr>
        <p:spPr>
          <a:xfrm>
            <a:off x="7021910" y="6566429"/>
            <a:ext cx="1942579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© </a:t>
            </a:r>
            <a:r>
              <a:rPr lang="en-US" sz="1000" dirty="0" err="1" smtClean="0"/>
              <a:t>B.J.G.van</a:t>
            </a:r>
            <a:r>
              <a:rPr lang="en-US" sz="1000" dirty="0" smtClean="0"/>
              <a:t> der Kooij (2015)</a:t>
            </a:r>
            <a:endParaRPr lang="en-US" sz="1000" dirty="0"/>
          </a:p>
        </p:txBody>
      </p:sp>
      <p:sp>
        <p:nvSpPr>
          <p:cNvPr id="57" name="Ovaal 56"/>
          <p:cNvSpPr/>
          <p:nvPr/>
        </p:nvSpPr>
        <p:spPr>
          <a:xfrm>
            <a:off x="5652120" y="3735058"/>
            <a:ext cx="972000" cy="97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1782 Horn-blower </a:t>
            </a:r>
            <a:r>
              <a:rPr lang="nl-NL" sz="1200" dirty="0" err="1" smtClean="0">
                <a:solidFill>
                  <a:schemeClr val="tx1"/>
                </a:solidFill>
              </a:rPr>
              <a:t>steam</a:t>
            </a:r>
            <a:r>
              <a:rPr lang="nl-NL" sz="1200" dirty="0" smtClean="0">
                <a:solidFill>
                  <a:schemeClr val="tx1"/>
                </a:solidFill>
              </a:rPr>
              <a:t> engine </a:t>
            </a:r>
          </a:p>
        </p:txBody>
      </p:sp>
      <p:sp>
        <p:nvSpPr>
          <p:cNvPr id="90" name="Ovaal 89"/>
          <p:cNvSpPr/>
          <p:nvPr/>
        </p:nvSpPr>
        <p:spPr>
          <a:xfrm>
            <a:off x="119702" y="602197"/>
            <a:ext cx="756000" cy="75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900" dirty="0" err="1" smtClean="0"/>
              <a:t>Contri-buting</a:t>
            </a:r>
            <a:r>
              <a:rPr lang="nl-NL" sz="900" dirty="0" smtClean="0"/>
              <a:t> </a:t>
            </a:r>
            <a:r>
              <a:rPr lang="nl-NL" sz="900" dirty="0" err="1" smtClean="0"/>
              <a:t>innovation</a:t>
            </a:r>
            <a:endParaRPr lang="nl-NL" sz="900" dirty="0"/>
          </a:p>
        </p:txBody>
      </p:sp>
      <p:sp>
        <p:nvSpPr>
          <p:cNvPr id="91" name="Ovaal 90"/>
          <p:cNvSpPr/>
          <p:nvPr/>
        </p:nvSpPr>
        <p:spPr>
          <a:xfrm>
            <a:off x="119702" y="1218877"/>
            <a:ext cx="756000" cy="756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900" dirty="0" smtClean="0">
                <a:solidFill>
                  <a:schemeClr val="tx1"/>
                </a:solidFill>
              </a:rPr>
              <a:t>Basic </a:t>
            </a:r>
            <a:r>
              <a:rPr lang="nl-NL" sz="900" dirty="0" err="1" smtClean="0">
                <a:solidFill>
                  <a:schemeClr val="tx1"/>
                </a:solidFill>
              </a:rPr>
              <a:t>innovation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92" name="Ovaal 91"/>
          <p:cNvSpPr/>
          <p:nvPr/>
        </p:nvSpPr>
        <p:spPr>
          <a:xfrm>
            <a:off x="107584" y="1827090"/>
            <a:ext cx="756000" cy="75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900" dirty="0" err="1" smtClean="0">
                <a:solidFill>
                  <a:schemeClr val="tx1"/>
                </a:solidFill>
              </a:rPr>
              <a:t>Derived</a:t>
            </a:r>
            <a:r>
              <a:rPr lang="nl-NL" sz="900" dirty="0" smtClean="0">
                <a:solidFill>
                  <a:schemeClr val="tx1"/>
                </a:solidFill>
              </a:rPr>
              <a:t> </a:t>
            </a:r>
            <a:r>
              <a:rPr lang="nl-NL" sz="900" dirty="0" err="1" smtClean="0">
                <a:solidFill>
                  <a:schemeClr val="tx1"/>
                </a:solidFill>
              </a:rPr>
              <a:t>innovation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93" name="Tekstvak 92"/>
          <p:cNvSpPr txBox="1"/>
          <p:nvPr/>
        </p:nvSpPr>
        <p:spPr>
          <a:xfrm>
            <a:off x="2710" y="259575"/>
            <a:ext cx="76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 smtClean="0"/>
              <a:t>Legend:</a:t>
            </a:r>
            <a:endParaRPr lang="en-US" sz="1200" dirty="0"/>
          </a:p>
        </p:txBody>
      </p:sp>
      <p:sp>
        <p:nvSpPr>
          <p:cNvPr id="76" name="Gestreepte PIJL-RECHTS 75"/>
          <p:cNvSpPr/>
          <p:nvPr/>
        </p:nvSpPr>
        <p:spPr>
          <a:xfrm>
            <a:off x="125600" y="6411513"/>
            <a:ext cx="1260000" cy="418666"/>
          </a:xfrm>
          <a:prstGeom prst="stripedRightArrow">
            <a:avLst>
              <a:gd name="adj1" fmla="val 61758"/>
              <a:gd name="adj2" fmla="val 31813"/>
            </a:avLst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000" dirty="0" smtClean="0">
                <a:solidFill>
                  <a:schemeClr val="tx1"/>
                </a:solidFill>
              </a:rPr>
              <a:t>Patent </a:t>
            </a:r>
            <a:r>
              <a:rPr lang="nl-NL" sz="1000" dirty="0" err="1" smtClean="0">
                <a:solidFill>
                  <a:schemeClr val="tx1"/>
                </a:solidFill>
              </a:rPr>
              <a:t>Protection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77" name="Gestreepte PIJL-RECHTS 76"/>
          <p:cNvSpPr/>
          <p:nvPr/>
        </p:nvSpPr>
        <p:spPr>
          <a:xfrm>
            <a:off x="7704344" y="1844824"/>
            <a:ext cx="1332032" cy="1079750"/>
          </a:xfrm>
          <a:prstGeom prst="stripedRightArrow">
            <a:avLst>
              <a:gd name="adj1" fmla="val 61758"/>
              <a:gd name="adj2" fmla="val 18921"/>
            </a:avLst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72000" rIns="0" bIns="36000" rtlCol="0" anchor="b" anchorCtr="0"/>
          <a:lstStyle/>
          <a:p>
            <a:pPr algn="r"/>
            <a:r>
              <a:rPr lang="nl-NL" sz="1200" b="1" dirty="0" smtClean="0">
                <a:solidFill>
                  <a:srgbClr val="FF0000"/>
                </a:solidFill>
              </a:rPr>
              <a:t>Era of </a:t>
            </a:r>
          </a:p>
          <a:p>
            <a:pPr algn="r"/>
            <a:r>
              <a:rPr lang="nl-NL" sz="1200" b="1" dirty="0" err="1" smtClean="0">
                <a:solidFill>
                  <a:srgbClr val="FF0000"/>
                </a:solidFill>
              </a:rPr>
              <a:t>Transpor-tation</a:t>
            </a:r>
            <a:endParaRPr lang="nl-NL" sz="1200" b="1" dirty="0">
              <a:solidFill>
                <a:srgbClr val="FF0000"/>
              </a:solidFill>
            </a:endParaRPr>
          </a:p>
        </p:txBody>
      </p:sp>
      <p:sp>
        <p:nvSpPr>
          <p:cNvPr id="78" name="Gestreepte PIJL-RECHTS 77"/>
          <p:cNvSpPr/>
          <p:nvPr/>
        </p:nvSpPr>
        <p:spPr>
          <a:xfrm>
            <a:off x="7884368" y="2996952"/>
            <a:ext cx="1152000" cy="1079750"/>
          </a:xfrm>
          <a:prstGeom prst="stripedRightArrow">
            <a:avLst>
              <a:gd name="adj1" fmla="val 61758"/>
              <a:gd name="adj2" fmla="val 18921"/>
            </a:avLst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72000" rIns="0" bIns="36000" rtlCol="0" anchor="b" anchorCtr="0"/>
          <a:lstStyle/>
          <a:p>
            <a:pPr algn="r"/>
            <a:r>
              <a:rPr lang="nl-NL" sz="1200" b="1" dirty="0" smtClean="0">
                <a:solidFill>
                  <a:srgbClr val="FF0000"/>
                </a:solidFill>
              </a:rPr>
              <a:t>Era of </a:t>
            </a:r>
          </a:p>
          <a:p>
            <a:pPr algn="r"/>
            <a:r>
              <a:rPr lang="nl-NL" sz="1200" b="1" dirty="0" err="1" smtClean="0">
                <a:solidFill>
                  <a:srgbClr val="FF0000"/>
                </a:solidFill>
              </a:rPr>
              <a:t>Steam</a:t>
            </a:r>
            <a:r>
              <a:rPr lang="nl-NL" sz="1200" b="1" dirty="0" smtClean="0">
                <a:solidFill>
                  <a:srgbClr val="FF0000"/>
                </a:solidFill>
              </a:rPr>
              <a:t> power</a:t>
            </a:r>
            <a:endParaRPr lang="nl-NL" sz="1200" b="1" dirty="0">
              <a:solidFill>
                <a:srgbClr val="FF0000"/>
              </a:solidFill>
            </a:endParaRPr>
          </a:p>
        </p:txBody>
      </p:sp>
      <p:sp>
        <p:nvSpPr>
          <p:cNvPr id="94" name="Ovaal 93"/>
          <p:cNvSpPr/>
          <p:nvPr/>
        </p:nvSpPr>
        <p:spPr>
          <a:xfrm>
            <a:off x="35496" y="2492896"/>
            <a:ext cx="792000" cy="75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900" dirty="0" err="1" smtClean="0">
                <a:solidFill>
                  <a:schemeClr val="tx1"/>
                </a:solidFill>
              </a:rPr>
              <a:t>Supporting</a:t>
            </a:r>
            <a:r>
              <a:rPr lang="nl-NL" sz="900" dirty="0" smtClean="0">
                <a:solidFill>
                  <a:schemeClr val="tx1"/>
                </a:solidFill>
              </a:rPr>
              <a:t> </a:t>
            </a:r>
            <a:r>
              <a:rPr lang="nl-NL" sz="900" dirty="0" err="1" smtClean="0">
                <a:solidFill>
                  <a:schemeClr val="tx1"/>
                </a:solidFill>
              </a:rPr>
              <a:t>innovation</a:t>
            </a:r>
            <a:endParaRPr lang="nl-NL" sz="900" dirty="0">
              <a:solidFill>
                <a:schemeClr val="tx1"/>
              </a:solidFill>
            </a:endParaRPr>
          </a:p>
        </p:txBody>
      </p:sp>
      <p:cxnSp>
        <p:nvCxnSpPr>
          <p:cNvPr id="95" name="Rechte verbindingslijn met pijl 94"/>
          <p:cNvCxnSpPr>
            <a:endCxn id="55" idx="3"/>
          </p:cNvCxnSpPr>
          <p:nvPr/>
        </p:nvCxnSpPr>
        <p:spPr>
          <a:xfrm>
            <a:off x="6138120" y="3681030"/>
            <a:ext cx="144104" cy="165696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hoek met één afgeknipte en afgeronde hoek 60"/>
          <p:cNvSpPr/>
          <p:nvPr/>
        </p:nvSpPr>
        <p:spPr>
          <a:xfrm>
            <a:off x="143560" y="3177132"/>
            <a:ext cx="468000" cy="467892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Engine </a:t>
            </a:r>
            <a:r>
              <a:rPr lang="nl-NL" sz="900" dirty="0" err="1">
                <a:solidFill>
                  <a:schemeClr val="tx1"/>
                </a:solidFill>
              </a:rPr>
              <a:t>related</a:t>
            </a:r>
            <a:r>
              <a:rPr lang="nl-NL" sz="900" dirty="0">
                <a:solidFill>
                  <a:schemeClr val="tx1"/>
                </a:solidFill>
              </a:rPr>
              <a:t> Patent</a:t>
            </a:r>
          </a:p>
        </p:txBody>
      </p:sp>
    </p:spTree>
    <p:extLst>
      <p:ext uri="{BB962C8B-B14F-4D97-AF65-F5344CB8AC3E}">
        <p14:creationId xmlns:p14="http://schemas.microsoft.com/office/powerpoint/2010/main" val="31099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8456116" cy="26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7" y="764704"/>
            <a:ext cx="857491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4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8208128" cy="439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6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4704"/>
            <a:ext cx="1778383" cy="314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64753"/>
            <a:ext cx="1678001" cy="313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908454" cy="545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early diffusion of steam-power, 1700-1800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77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 many GPTs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Waterwheel, steam engine, electric dynamo, internal combustion engine, hybrid corn, biotechnology, three </a:t>
            </a:r>
            <a:r>
              <a:rPr lang="en-GB" dirty="0" err="1" smtClean="0"/>
              <a:t>masted</a:t>
            </a:r>
            <a:r>
              <a:rPr lang="en-GB" dirty="0" smtClean="0"/>
              <a:t> sailing ship, chemical engineering,  railroads, automobiles, ICT, semiconductors, computer, internet, factory systems, mass production, lean production…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“</a:t>
            </a:r>
            <a:r>
              <a:rPr lang="en-GB" b="1" dirty="0"/>
              <a:t>One has only to consider the length of such proposed </a:t>
            </a:r>
            <a:r>
              <a:rPr lang="en-GB" b="1" dirty="0" smtClean="0"/>
              <a:t>lists </a:t>
            </a:r>
            <a:r>
              <a:rPr lang="en-GB" b="1" dirty="0"/>
              <a:t>of GPTs to begin to worry that the concept may be getting out of hand. History may not have been long enough to contain this many separate and distinct revolutionary </a:t>
            </a:r>
            <a:r>
              <a:rPr lang="en-GB" b="1" dirty="0" smtClean="0"/>
              <a:t>changes…” </a:t>
            </a:r>
            <a:r>
              <a:rPr lang="en-GB" dirty="0" smtClean="0"/>
              <a:t>(David &amp; Wright, 1999)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7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CF’ notions of technological system is «broader» than GPT</a:t>
            </a:r>
            <a:endParaRPr lang="it-IT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2465" y="1268760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TS constellation of innovations with «autocatalytic properties». But also phases of «uneven» development among the components (eg Moore’s Law vs. Whirt’s Law)</a:t>
            </a:r>
          </a:p>
          <a:p>
            <a:endParaRPr lang="it-IT" b="1" dirty="0" smtClean="0"/>
          </a:p>
          <a:p>
            <a:r>
              <a:rPr lang="it-IT" b="1" dirty="0" smtClean="0"/>
              <a:t>TS also suitable of being connected with «leading sectors» (Rostow, cfr. 3° edition of </a:t>
            </a:r>
            <a:r>
              <a:rPr lang="it-IT" b="1" i="1" dirty="0" smtClean="0"/>
              <a:t>Stages</a:t>
            </a:r>
            <a:r>
              <a:rPr lang="it-IT" b="1" dirty="0" smtClean="0"/>
              <a:t>) or «development block» (Dahmen).</a:t>
            </a:r>
          </a:p>
          <a:p>
            <a:endParaRPr lang="it-IT" b="1" dirty="0"/>
          </a:p>
          <a:p>
            <a:r>
              <a:rPr lang="it-IT" b="1" dirty="0" smtClean="0"/>
              <a:t>This can permit a more refined empirical appraisal of the links between technical change and the dynamics of productivity growth. </a:t>
            </a:r>
          </a:p>
          <a:p>
            <a:endParaRPr lang="it-IT" b="1" dirty="0" smtClean="0"/>
          </a:p>
          <a:p>
            <a:r>
              <a:rPr lang="en-US" b="1" dirty="0" smtClean="0"/>
              <a:t>Freeman and </a:t>
            </a:r>
            <a:r>
              <a:rPr lang="en-US" b="1" dirty="0" err="1" smtClean="0"/>
              <a:t>Louca</a:t>
            </a:r>
            <a:r>
              <a:rPr lang="en-US" b="1" dirty="0" smtClean="0"/>
              <a:t>  have pointed to  </a:t>
            </a:r>
            <a:r>
              <a:rPr lang="en-US" b="1" dirty="0"/>
              <a:t>a number of mechanisms such as backward and forward linkages, technological spillovers, investment multipliers of particular technologies, etc., that might indeed account for the economy-wide repercussions of the diffusion of these technological systems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b="1" u="sng" dirty="0" smtClean="0"/>
              <a:t>However</a:t>
            </a:r>
            <a:r>
              <a:rPr lang="en-US" b="1" u="sng" dirty="0"/>
              <a:t>, </a:t>
            </a:r>
            <a:r>
              <a:rPr lang="en-US" b="1" u="sng" dirty="0" smtClean="0"/>
              <a:t> the assessment of the </a:t>
            </a:r>
            <a:r>
              <a:rPr lang="en-US" b="1" u="sng" dirty="0"/>
              <a:t>actual workings of such mechanisms </a:t>
            </a:r>
            <a:r>
              <a:rPr lang="en-US" b="1" u="sng" dirty="0" smtClean="0"/>
              <a:t>so far has been mostly appreciative (main exception is Von </a:t>
            </a:r>
            <a:r>
              <a:rPr lang="en-US" b="1" u="sng" dirty="0" err="1" smtClean="0"/>
              <a:t>Tunzelmann</a:t>
            </a:r>
            <a:r>
              <a:rPr lang="en-US" b="1" u="sng" dirty="0" smtClean="0"/>
              <a:t>, 1978). Much more research waiting to be done !  More data and sources are available</a:t>
            </a:r>
            <a:endParaRPr lang="it-IT" b="1" u="sng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886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estreepte PIJL-RECHTS 65"/>
          <p:cNvSpPr/>
          <p:nvPr/>
        </p:nvSpPr>
        <p:spPr>
          <a:xfrm>
            <a:off x="7380312" y="2777106"/>
            <a:ext cx="1656000" cy="1692000"/>
          </a:xfrm>
          <a:prstGeom prst="stripedRightArrow">
            <a:avLst>
              <a:gd name="adj1" fmla="val 82433"/>
              <a:gd name="adj2" fmla="val 12228"/>
            </a:avLst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b"/>
          <a:lstStyle/>
          <a:p>
            <a:pPr algn="r"/>
            <a:r>
              <a:rPr lang="nl-NL" sz="1400" b="1" dirty="0" smtClean="0">
                <a:solidFill>
                  <a:schemeClr val="tx1"/>
                </a:solidFill>
              </a:rPr>
              <a:t>AC-</a:t>
            </a:r>
            <a:r>
              <a:rPr lang="nl-NL" sz="1400" b="1" dirty="0" err="1" smtClean="0">
                <a:solidFill>
                  <a:schemeClr val="tx1"/>
                </a:solidFill>
              </a:rPr>
              <a:t>Electromotive</a:t>
            </a:r>
            <a:r>
              <a:rPr lang="nl-NL" sz="1400" b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nl-NL" sz="1400" b="1" dirty="0" err="1" smtClean="0">
                <a:solidFill>
                  <a:schemeClr val="tx1"/>
                </a:solidFill>
              </a:rPr>
              <a:t>applications</a:t>
            </a:r>
            <a:endParaRPr lang="nl-NL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42043"/>
              </p:ext>
            </p:extLst>
          </p:nvPr>
        </p:nvGraphicFramePr>
        <p:xfrm>
          <a:off x="323529" y="596682"/>
          <a:ext cx="8496943" cy="58559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213849"/>
              </a:tblGrid>
              <a:tr h="5855954"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1830</a:t>
                      </a:r>
                      <a:endParaRPr lang="nl-NL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1840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1850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1860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1870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1880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pPr algn="r"/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endParaRPr lang="nl-NL" sz="1400" dirty="0" smtClean="0"/>
                    </a:p>
                    <a:p>
                      <a:r>
                        <a:rPr lang="nl-NL" sz="1400" dirty="0" smtClean="0"/>
                        <a:t>1890</a:t>
                      </a:r>
                      <a:endParaRPr lang="nl-N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Gestreepte PIJL-RECHTS 55"/>
          <p:cNvSpPr/>
          <p:nvPr/>
        </p:nvSpPr>
        <p:spPr>
          <a:xfrm>
            <a:off x="881672" y="3141139"/>
            <a:ext cx="3078304" cy="935783"/>
          </a:xfrm>
          <a:prstGeom prst="stripedRightArrow">
            <a:avLst>
              <a:gd name="adj1" fmla="val 61758"/>
              <a:gd name="adj2" fmla="val 34085"/>
            </a:avLst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t"/>
          <a:lstStyle/>
          <a:p>
            <a:pPr algn="r"/>
            <a:r>
              <a:rPr lang="nl-NL" sz="1400" b="1" dirty="0" smtClean="0">
                <a:solidFill>
                  <a:schemeClr val="tx1"/>
                </a:solidFill>
              </a:rPr>
              <a:t>	DC- </a:t>
            </a:r>
            <a:r>
              <a:rPr lang="nl-NL" sz="1400" b="1" dirty="0" err="1" smtClean="0">
                <a:solidFill>
                  <a:schemeClr val="tx1"/>
                </a:solidFill>
              </a:rPr>
              <a:t>Electromotive</a:t>
            </a:r>
            <a:r>
              <a:rPr lang="nl-NL" sz="1400" b="1" dirty="0" smtClean="0">
                <a:solidFill>
                  <a:schemeClr val="tx1"/>
                </a:solidFill>
              </a:rPr>
              <a:t>  </a:t>
            </a:r>
          </a:p>
          <a:p>
            <a:pPr algn="r"/>
            <a:r>
              <a:rPr lang="nl-NL" sz="1400" b="1" dirty="0">
                <a:solidFill>
                  <a:schemeClr val="tx1"/>
                </a:solidFill>
              </a:rPr>
              <a:t>	</a:t>
            </a:r>
            <a:r>
              <a:rPr lang="nl-NL" sz="1400" b="1" dirty="0" err="1" smtClean="0">
                <a:solidFill>
                  <a:schemeClr val="tx1"/>
                </a:solidFill>
              </a:rPr>
              <a:t>applications</a:t>
            </a:r>
            <a:endParaRPr lang="nl-NL" sz="1400" b="1" dirty="0">
              <a:solidFill>
                <a:schemeClr val="tx1"/>
              </a:solidFill>
            </a:endParaRPr>
          </a:p>
        </p:txBody>
      </p:sp>
      <p:sp>
        <p:nvSpPr>
          <p:cNvPr id="54" name="Gestreepte PIJL-RECHTS 53"/>
          <p:cNvSpPr/>
          <p:nvPr/>
        </p:nvSpPr>
        <p:spPr>
          <a:xfrm>
            <a:off x="5004096" y="568626"/>
            <a:ext cx="4017459" cy="899792"/>
          </a:xfrm>
          <a:prstGeom prst="stripedRightArrow">
            <a:avLst>
              <a:gd name="adj1" fmla="val 61758"/>
              <a:gd name="adj2" fmla="val 34085"/>
            </a:avLst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t"/>
          <a:lstStyle/>
          <a:p>
            <a:pPr algn="r"/>
            <a:r>
              <a:rPr lang="nl-NL" sz="1400" b="1" dirty="0" smtClean="0"/>
              <a:t>Electric light </a:t>
            </a:r>
          </a:p>
          <a:p>
            <a:pPr algn="r"/>
            <a:r>
              <a:rPr lang="nl-NL" sz="1400" b="1" dirty="0" err="1" smtClean="0"/>
              <a:t>applications</a:t>
            </a:r>
            <a:endParaRPr lang="nl-NL" sz="1400" b="1" dirty="0" smtClean="0"/>
          </a:p>
        </p:txBody>
      </p:sp>
      <p:sp>
        <p:nvSpPr>
          <p:cNvPr id="55" name="Gestreepte PIJL-RECHTS 54"/>
          <p:cNvSpPr/>
          <p:nvPr/>
        </p:nvSpPr>
        <p:spPr>
          <a:xfrm>
            <a:off x="3835352" y="1269260"/>
            <a:ext cx="5218408" cy="863824"/>
          </a:xfrm>
          <a:prstGeom prst="stripedRightArrow">
            <a:avLst>
              <a:gd name="adj1" fmla="val 61758"/>
              <a:gd name="adj2" fmla="val 34085"/>
            </a:avLst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t"/>
          <a:lstStyle/>
          <a:p>
            <a:pPr algn="r"/>
            <a:r>
              <a:rPr lang="nl-NL" sz="1400" b="1" dirty="0" smtClean="0"/>
              <a:t>Electric power </a:t>
            </a:r>
          </a:p>
          <a:p>
            <a:pPr algn="r"/>
            <a:r>
              <a:rPr lang="nl-NL" sz="1400" b="1" dirty="0" err="1" smtClean="0"/>
              <a:t>applications</a:t>
            </a:r>
            <a:endParaRPr lang="nl-NL" sz="1400" b="1" dirty="0" smtClean="0"/>
          </a:p>
        </p:txBody>
      </p:sp>
      <p:sp>
        <p:nvSpPr>
          <p:cNvPr id="53" name="Gestreepte PIJL-RECHTS 52"/>
          <p:cNvSpPr/>
          <p:nvPr/>
        </p:nvSpPr>
        <p:spPr>
          <a:xfrm>
            <a:off x="4267352" y="2780928"/>
            <a:ext cx="2728549" cy="1692000"/>
          </a:xfrm>
          <a:prstGeom prst="stripedRightArrow">
            <a:avLst>
              <a:gd name="adj1" fmla="val 82433"/>
              <a:gd name="adj2" fmla="val 34085"/>
            </a:avLst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b"/>
          <a:lstStyle/>
          <a:p>
            <a:pPr algn="r"/>
            <a:r>
              <a:rPr lang="nl-NL" sz="1400" b="1" dirty="0" smtClean="0">
                <a:solidFill>
                  <a:schemeClr val="tx1"/>
                </a:solidFill>
              </a:rPr>
              <a:t>		Generating</a:t>
            </a:r>
          </a:p>
          <a:p>
            <a:pPr algn="r"/>
            <a:r>
              <a:rPr lang="nl-NL" sz="1400" b="1" dirty="0" err="1" smtClean="0">
                <a:solidFill>
                  <a:schemeClr val="tx1"/>
                </a:solidFill>
              </a:rPr>
              <a:t>applications</a:t>
            </a:r>
            <a:endParaRPr lang="nl-NL" sz="1400" b="1" dirty="0">
              <a:solidFill>
                <a:schemeClr val="tx1"/>
              </a:solidFill>
            </a:endParaRPr>
          </a:p>
        </p:txBody>
      </p:sp>
      <p:cxnSp>
        <p:nvCxnSpPr>
          <p:cNvPr id="84" name="Rechte verbindingslijn met pijl 83"/>
          <p:cNvCxnSpPr/>
          <p:nvPr/>
        </p:nvCxnSpPr>
        <p:spPr>
          <a:xfrm flipV="1">
            <a:off x="899592" y="1235836"/>
            <a:ext cx="0" cy="5217500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met pijl 84"/>
          <p:cNvCxnSpPr/>
          <p:nvPr/>
        </p:nvCxnSpPr>
        <p:spPr>
          <a:xfrm flipV="1">
            <a:off x="4644008" y="746696"/>
            <a:ext cx="0" cy="5706640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met pijl 85"/>
          <p:cNvCxnSpPr/>
          <p:nvPr/>
        </p:nvCxnSpPr>
        <p:spPr>
          <a:xfrm flipH="1" flipV="1">
            <a:off x="6482238" y="706594"/>
            <a:ext cx="33978" cy="5746742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al 100"/>
          <p:cNvSpPr/>
          <p:nvPr/>
        </p:nvSpPr>
        <p:spPr>
          <a:xfrm>
            <a:off x="6416432" y="2133084"/>
            <a:ext cx="720000" cy="7198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1887 Bradley 2phase  motor</a:t>
            </a:r>
            <a:endParaRPr lang="nl-NL" sz="1100" dirty="0">
              <a:solidFill>
                <a:schemeClr val="tx1"/>
              </a:solidFill>
            </a:endParaRP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313522" y="6451995"/>
            <a:ext cx="864096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7136432" y="6534882"/>
            <a:ext cx="1756048" cy="34970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r"/>
            <a:r>
              <a:rPr lang="nl-NL" b="1" dirty="0" smtClean="0"/>
              <a:t>time</a:t>
            </a:r>
            <a:endParaRPr lang="nl-NL" dirty="0"/>
          </a:p>
        </p:txBody>
      </p:sp>
      <p:sp>
        <p:nvSpPr>
          <p:cNvPr id="52" name="Ovaal 51"/>
          <p:cNvSpPr/>
          <p:nvPr/>
        </p:nvSpPr>
        <p:spPr>
          <a:xfrm>
            <a:off x="1619768" y="2996013"/>
            <a:ext cx="756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err="1" smtClean="0"/>
              <a:t>Froment</a:t>
            </a:r>
            <a:r>
              <a:rPr lang="en-US" sz="1100" dirty="0" smtClean="0"/>
              <a:t> (1844)</a:t>
            </a:r>
            <a:endParaRPr lang="nl-NL" sz="1100" dirty="0"/>
          </a:p>
        </p:txBody>
      </p:sp>
      <p:sp>
        <p:nvSpPr>
          <p:cNvPr id="76" name="Ovaal 75"/>
          <p:cNvSpPr/>
          <p:nvPr/>
        </p:nvSpPr>
        <p:spPr>
          <a:xfrm>
            <a:off x="107504" y="2925220"/>
            <a:ext cx="1440000" cy="1439667"/>
          </a:xfrm>
          <a:prstGeom prst="ellipse">
            <a:avLst/>
          </a:prstGeom>
          <a:solidFill>
            <a:srgbClr val="66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1834</a:t>
            </a:r>
          </a:p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Von </a:t>
            </a:r>
            <a:r>
              <a:rPr lang="nl-NL" sz="1400" b="1" dirty="0" err="1">
                <a:solidFill>
                  <a:schemeClr val="tx1"/>
                </a:solidFill>
              </a:rPr>
              <a:t>Jacobi</a:t>
            </a:r>
            <a:r>
              <a:rPr lang="nl-NL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Davenport </a:t>
            </a:r>
            <a:endParaRPr lang="nl-NL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DC electro magnetic engine</a:t>
            </a:r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77" name="Ovaal 76"/>
          <p:cNvSpPr/>
          <p:nvPr/>
        </p:nvSpPr>
        <p:spPr>
          <a:xfrm>
            <a:off x="1782820" y="2385122"/>
            <a:ext cx="648000" cy="6478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Farmer (1846)</a:t>
            </a:r>
            <a:endParaRPr lang="nl-NL" sz="1100" dirty="0"/>
          </a:p>
        </p:txBody>
      </p:sp>
      <p:sp>
        <p:nvSpPr>
          <p:cNvPr id="78" name="Ovaal 77"/>
          <p:cNvSpPr/>
          <p:nvPr/>
        </p:nvSpPr>
        <p:spPr>
          <a:xfrm>
            <a:off x="706408" y="1970757"/>
            <a:ext cx="828000" cy="6478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Davidson (1839)</a:t>
            </a:r>
            <a:endParaRPr lang="nl-NL" sz="1100" dirty="0"/>
          </a:p>
        </p:txBody>
      </p:sp>
      <p:sp>
        <p:nvSpPr>
          <p:cNvPr id="79" name="Ovaal 78"/>
          <p:cNvSpPr/>
          <p:nvPr/>
        </p:nvSpPr>
        <p:spPr>
          <a:xfrm>
            <a:off x="1242820" y="2421193"/>
            <a:ext cx="648000" cy="6478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/>
              <a:t>Wheat-</a:t>
            </a:r>
            <a:r>
              <a:rPr lang="nl-NL" sz="1100" dirty="0" err="1" smtClean="0"/>
              <a:t>stone</a:t>
            </a:r>
            <a:r>
              <a:rPr lang="nl-NL" sz="1100" dirty="0" smtClean="0"/>
              <a:t> (1841)</a:t>
            </a:r>
            <a:endParaRPr lang="nl-NL" sz="1100" dirty="0"/>
          </a:p>
        </p:txBody>
      </p:sp>
      <p:sp>
        <p:nvSpPr>
          <p:cNvPr id="80" name="Ovaal 79"/>
          <p:cNvSpPr/>
          <p:nvPr/>
        </p:nvSpPr>
        <p:spPr>
          <a:xfrm>
            <a:off x="1187624" y="1557297"/>
            <a:ext cx="648000" cy="6478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Clark (1840)</a:t>
            </a:r>
            <a:endParaRPr lang="nl-NL" sz="1100" dirty="0"/>
          </a:p>
        </p:txBody>
      </p:sp>
      <p:sp>
        <p:nvSpPr>
          <p:cNvPr id="81" name="Ovaal 80"/>
          <p:cNvSpPr/>
          <p:nvPr/>
        </p:nvSpPr>
        <p:spPr>
          <a:xfrm>
            <a:off x="1890820" y="3550506"/>
            <a:ext cx="648000" cy="6478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Colton (1847)</a:t>
            </a:r>
            <a:endParaRPr lang="nl-NL" sz="1100" dirty="0"/>
          </a:p>
        </p:txBody>
      </p:sp>
      <p:sp>
        <p:nvSpPr>
          <p:cNvPr id="87" name="Tekstvak 86"/>
          <p:cNvSpPr txBox="1"/>
          <p:nvPr/>
        </p:nvSpPr>
        <p:spPr>
          <a:xfrm>
            <a:off x="1021510" y="945199"/>
            <a:ext cx="11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rgbClr val="FF0000"/>
                </a:solidFill>
              </a:rPr>
              <a:t>DC-</a:t>
            </a:r>
            <a:r>
              <a:rPr lang="nl-NL" sz="1400" b="1" dirty="0" err="1" smtClean="0">
                <a:solidFill>
                  <a:srgbClr val="FF0000"/>
                </a:solidFill>
              </a:rPr>
              <a:t>electric</a:t>
            </a:r>
            <a:r>
              <a:rPr lang="nl-NL" sz="1400" b="1" dirty="0" smtClean="0">
                <a:solidFill>
                  <a:srgbClr val="FF0000"/>
                </a:solidFill>
              </a:rPr>
              <a:t> motor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4607944" y="45408"/>
            <a:ext cx="118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rgbClr val="FF0000"/>
                </a:solidFill>
              </a:rPr>
              <a:t>Electric </a:t>
            </a:r>
          </a:p>
          <a:p>
            <a:r>
              <a:rPr lang="nl-NL" sz="1400" b="1" dirty="0" smtClean="0">
                <a:solidFill>
                  <a:srgbClr val="FF0000"/>
                </a:solidFill>
              </a:rPr>
              <a:t>Dynamo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89" name="Tekstvak 88"/>
          <p:cNvSpPr txBox="1"/>
          <p:nvPr/>
        </p:nvSpPr>
        <p:spPr>
          <a:xfrm>
            <a:off x="6500722" y="45408"/>
            <a:ext cx="1167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rgbClr val="FF0000"/>
                </a:solidFill>
              </a:rPr>
              <a:t>AC-</a:t>
            </a:r>
            <a:r>
              <a:rPr lang="nl-NL" sz="1400" b="1" dirty="0" err="1" smtClean="0">
                <a:solidFill>
                  <a:srgbClr val="FF0000"/>
                </a:solidFill>
              </a:rPr>
              <a:t>electric</a:t>
            </a:r>
            <a:r>
              <a:rPr lang="nl-NL" sz="1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nl-NL" sz="1400" b="1" dirty="0" smtClean="0">
                <a:solidFill>
                  <a:srgbClr val="FF0000"/>
                </a:solidFill>
              </a:rPr>
              <a:t>motor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90" name="Ovaal 89"/>
          <p:cNvSpPr/>
          <p:nvPr/>
        </p:nvSpPr>
        <p:spPr>
          <a:xfrm>
            <a:off x="287584" y="2277139"/>
            <a:ext cx="648000" cy="6478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/>
              <a:t>William </a:t>
            </a:r>
            <a:r>
              <a:rPr lang="nl-NL" sz="1100" dirty="0" err="1"/>
              <a:t>Ritchie</a:t>
            </a:r>
            <a:r>
              <a:rPr lang="nl-NL" sz="1100" dirty="0"/>
              <a:t> (</a:t>
            </a:r>
            <a:r>
              <a:rPr lang="nl-NL" sz="1100" dirty="0" smtClean="0"/>
              <a:t>1832) </a:t>
            </a:r>
            <a:endParaRPr lang="nl-NL" sz="1100" dirty="0"/>
          </a:p>
        </p:txBody>
      </p:sp>
      <p:sp>
        <p:nvSpPr>
          <p:cNvPr id="91" name="Ovaal 90"/>
          <p:cNvSpPr/>
          <p:nvPr/>
        </p:nvSpPr>
        <p:spPr>
          <a:xfrm>
            <a:off x="121625" y="1636699"/>
            <a:ext cx="648000" cy="6478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Gerard Moll (1830</a:t>
            </a:r>
            <a:r>
              <a:rPr lang="nl-NL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7" name="Ovaal 96"/>
          <p:cNvSpPr/>
          <p:nvPr/>
        </p:nvSpPr>
        <p:spPr>
          <a:xfrm>
            <a:off x="3851928" y="2925220"/>
            <a:ext cx="1440000" cy="1439667"/>
          </a:xfrm>
          <a:prstGeom prst="ellipse">
            <a:avLst/>
          </a:prstGeom>
          <a:solidFill>
            <a:srgbClr val="66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1866</a:t>
            </a:r>
          </a:p>
          <a:p>
            <a:pPr algn="ctr"/>
            <a:r>
              <a:rPr lang="nl-NL" sz="1400" b="1" dirty="0" err="1" smtClean="0">
                <a:solidFill>
                  <a:schemeClr val="tx1"/>
                </a:solidFill>
              </a:rPr>
              <a:t>Varley</a:t>
            </a:r>
            <a:r>
              <a:rPr lang="nl-NL" sz="1400" b="1" dirty="0" smtClean="0">
                <a:solidFill>
                  <a:schemeClr val="tx1"/>
                </a:solidFill>
              </a:rPr>
              <a:t>, Siemens , </a:t>
            </a:r>
          </a:p>
          <a:p>
            <a:pPr algn="ctr"/>
            <a:r>
              <a:rPr lang="nl-NL" sz="1400" b="1" dirty="0" err="1" smtClean="0">
                <a:solidFill>
                  <a:schemeClr val="tx1"/>
                </a:solidFill>
              </a:rPr>
              <a:t>Wheatstone</a:t>
            </a:r>
            <a:r>
              <a:rPr lang="nl-NL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Self-exciting dynamo</a:t>
            </a:r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92" name="Ovaal 91"/>
          <p:cNvSpPr/>
          <p:nvPr/>
        </p:nvSpPr>
        <p:spPr>
          <a:xfrm>
            <a:off x="4860112" y="2565151"/>
            <a:ext cx="792000" cy="7198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/>
              <a:t>Gramme  dynamo (1870)</a:t>
            </a:r>
            <a:endParaRPr lang="nl-NL" sz="1100" dirty="0"/>
          </a:p>
        </p:txBody>
      </p:sp>
      <p:sp>
        <p:nvSpPr>
          <p:cNvPr id="94" name="Ovaal 93"/>
          <p:cNvSpPr/>
          <p:nvPr/>
        </p:nvSpPr>
        <p:spPr>
          <a:xfrm>
            <a:off x="5508200" y="3069207"/>
            <a:ext cx="936000" cy="7198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1876 </a:t>
            </a:r>
          </a:p>
          <a:p>
            <a:pPr algn="ctr"/>
            <a:r>
              <a:rPr lang="nl-NL" sz="1100" dirty="0" err="1" smtClean="0">
                <a:solidFill>
                  <a:schemeClr val="tx1"/>
                </a:solidFill>
              </a:rPr>
              <a:t>Varley</a:t>
            </a:r>
            <a:r>
              <a:rPr lang="nl-NL" sz="1100" dirty="0" smtClean="0">
                <a:solidFill>
                  <a:schemeClr val="tx1"/>
                </a:solidFill>
              </a:rPr>
              <a:t> compound dynamo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93" name="Ovaal 92"/>
          <p:cNvSpPr/>
          <p:nvPr/>
        </p:nvSpPr>
        <p:spPr>
          <a:xfrm>
            <a:off x="5609550" y="4293343"/>
            <a:ext cx="792000" cy="7198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/>
              <a:t>Brush Dynamo 1877</a:t>
            </a:r>
            <a:endParaRPr lang="nl-NL" sz="1100" dirty="0"/>
          </a:p>
        </p:txBody>
      </p:sp>
      <p:sp>
        <p:nvSpPr>
          <p:cNvPr id="100" name="Ovaal 99"/>
          <p:cNvSpPr/>
          <p:nvPr/>
        </p:nvSpPr>
        <p:spPr>
          <a:xfrm>
            <a:off x="6586028" y="2925220"/>
            <a:ext cx="1476000" cy="1439667"/>
          </a:xfrm>
          <a:prstGeom prst="ellipse">
            <a:avLst/>
          </a:prstGeom>
          <a:solidFill>
            <a:srgbClr val="66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1888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Tesla, </a:t>
            </a:r>
            <a:r>
              <a:rPr lang="en-US" sz="1200" b="1" dirty="0" err="1" smtClean="0">
                <a:solidFill>
                  <a:schemeClr val="tx1"/>
                </a:solidFill>
              </a:rPr>
              <a:t>Drobrowolsky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AC-Induction motor</a:t>
            </a:r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102" name="Ovaal 101"/>
          <p:cNvSpPr/>
          <p:nvPr/>
        </p:nvSpPr>
        <p:spPr>
          <a:xfrm>
            <a:off x="6372200" y="4005011"/>
            <a:ext cx="720000" cy="7198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1887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Tesla: 2phase motor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04" name="Ovaal 103"/>
          <p:cNvSpPr/>
          <p:nvPr/>
        </p:nvSpPr>
        <p:spPr>
          <a:xfrm>
            <a:off x="7092280" y="4149009"/>
            <a:ext cx="864000" cy="863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1888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Dobro-</a:t>
            </a:r>
            <a:r>
              <a:rPr lang="nl-NL" sz="1100" dirty="0" err="1" smtClean="0">
                <a:solidFill>
                  <a:schemeClr val="tx1"/>
                </a:solidFill>
              </a:rPr>
              <a:t>wolsky</a:t>
            </a:r>
            <a:r>
              <a:rPr lang="nl-NL" sz="1100" dirty="0" smtClean="0">
                <a:solidFill>
                  <a:schemeClr val="tx1"/>
                </a:solidFill>
              </a:rPr>
              <a:t> 3phase motor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08" name="Ovaal 107"/>
          <p:cNvSpPr/>
          <p:nvPr/>
        </p:nvSpPr>
        <p:spPr>
          <a:xfrm>
            <a:off x="7917195" y="1926165"/>
            <a:ext cx="864000" cy="863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1893 Stanley/ Kelly 2ph-motor </a:t>
            </a:r>
            <a:endParaRPr lang="nl-NL" sz="1100" dirty="0"/>
          </a:p>
        </p:txBody>
      </p:sp>
      <p:sp>
        <p:nvSpPr>
          <p:cNvPr id="98" name="Ovaal 97"/>
          <p:cNvSpPr/>
          <p:nvPr/>
        </p:nvSpPr>
        <p:spPr>
          <a:xfrm>
            <a:off x="5652216" y="2349127"/>
            <a:ext cx="864000" cy="7198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1878 </a:t>
            </a:r>
          </a:p>
          <a:p>
            <a:pPr algn="ctr"/>
            <a:r>
              <a:rPr lang="en-US" sz="1100" dirty="0" smtClean="0"/>
              <a:t>Siemens A/B/C dynamo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06" name="Ovaal 105"/>
          <p:cNvSpPr/>
          <p:nvPr/>
        </p:nvSpPr>
        <p:spPr>
          <a:xfrm>
            <a:off x="6995901" y="1952648"/>
            <a:ext cx="900000" cy="7918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1890 Tesla/ Scott 2ph-motor </a:t>
            </a:r>
            <a:endParaRPr lang="nl-NL" sz="1100" dirty="0"/>
          </a:p>
        </p:txBody>
      </p:sp>
      <p:sp>
        <p:nvSpPr>
          <p:cNvPr id="105" name="Ovaal 104"/>
          <p:cNvSpPr/>
          <p:nvPr/>
        </p:nvSpPr>
        <p:spPr>
          <a:xfrm>
            <a:off x="7409901" y="2290171"/>
            <a:ext cx="720000" cy="7198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1890 </a:t>
            </a:r>
            <a:r>
              <a:rPr lang="nl-NL" sz="1100" dirty="0" err="1" smtClean="0">
                <a:solidFill>
                  <a:schemeClr val="tx1"/>
                </a:solidFill>
              </a:rPr>
              <a:t>squirrel</a:t>
            </a:r>
            <a:r>
              <a:rPr lang="nl-NL" sz="1100" dirty="0" smtClean="0">
                <a:solidFill>
                  <a:schemeClr val="tx1"/>
                </a:solidFill>
              </a:rPr>
              <a:t> </a:t>
            </a:r>
            <a:r>
              <a:rPr lang="nl-NL" sz="1100" dirty="0" err="1" smtClean="0">
                <a:solidFill>
                  <a:schemeClr val="tx1"/>
                </a:solidFill>
              </a:rPr>
              <a:t>cage</a:t>
            </a:r>
            <a:r>
              <a:rPr lang="nl-NL" sz="1100" dirty="0" smtClean="0">
                <a:solidFill>
                  <a:schemeClr val="tx1"/>
                </a:solidFill>
              </a:rPr>
              <a:t> rotor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07" name="Ovaal 106"/>
          <p:cNvSpPr/>
          <p:nvPr/>
        </p:nvSpPr>
        <p:spPr>
          <a:xfrm>
            <a:off x="8014456" y="2835088"/>
            <a:ext cx="936000" cy="899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1896 </a:t>
            </a:r>
            <a:r>
              <a:rPr lang="nl-NL" sz="1100" dirty="0" err="1" smtClean="0">
                <a:solidFill>
                  <a:schemeClr val="tx1"/>
                </a:solidFill>
              </a:rPr>
              <a:t>Westing</a:t>
            </a:r>
            <a:r>
              <a:rPr lang="nl-NL" sz="1100" dirty="0" smtClean="0">
                <a:solidFill>
                  <a:schemeClr val="tx1"/>
                </a:solidFill>
              </a:rPr>
              <a:t>-house Type C motor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10" name="Rechthoek met één afgeknipte en afgeronde hoek 109"/>
          <p:cNvSpPr/>
          <p:nvPr/>
        </p:nvSpPr>
        <p:spPr>
          <a:xfrm>
            <a:off x="6444208" y="5228887"/>
            <a:ext cx="792000" cy="935783"/>
          </a:xfrm>
          <a:prstGeom prst="snip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b="1" dirty="0" smtClean="0">
                <a:solidFill>
                  <a:schemeClr val="tx1"/>
                </a:solidFill>
              </a:rPr>
              <a:t>1887</a:t>
            </a:r>
          </a:p>
          <a:p>
            <a:pPr algn="ctr"/>
            <a:r>
              <a:rPr lang="nl-NL" sz="1100" b="1" dirty="0" smtClean="0">
                <a:solidFill>
                  <a:schemeClr val="tx1"/>
                </a:solidFill>
              </a:rPr>
              <a:t>Tesla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US-Patent 381.970/ </a:t>
            </a:r>
            <a:r>
              <a:rPr lang="en-US" sz="1100" b="1" dirty="0">
                <a:solidFill>
                  <a:schemeClr val="tx1"/>
                </a:solidFill>
              </a:rPr>
              <a:t>382.280</a:t>
            </a:r>
            <a:endParaRPr lang="nl-NL" sz="1100" b="1" dirty="0">
              <a:solidFill>
                <a:schemeClr val="tx1"/>
              </a:solidFill>
            </a:endParaRPr>
          </a:p>
        </p:txBody>
      </p:sp>
      <p:sp>
        <p:nvSpPr>
          <p:cNvPr id="109" name="Rechthoek met één afgeknipte en afgeronde hoek 108"/>
          <p:cNvSpPr/>
          <p:nvPr/>
        </p:nvSpPr>
        <p:spPr>
          <a:xfrm>
            <a:off x="7308400" y="5229200"/>
            <a:ext cx="864000" cy="900000"/>
          </a:xfrm>
          <a:prstGeom prst="snip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b="1" dirty="0" smtClean="0">
                <a:solidFill>
                  <a:schemeClr val="tx1"/>
                </a:solidFill>
              </a:rPr>
              <a:t>1889 Dobro-</a:t>
            </a:r>
            <a:r>
              <a:rPr lang="nl-NL" sz="1100" b="1" dirty="0" err="1" smtClean="0">
                <a:solidFill>
                  <a:schemeClr val="tx1"/>
                </a:solidFill>
              </a:rPr>
              <a:t>wolsky</a:t>
            </a:r>
            <a:r>
              <a:rPr lang="nl-NL" sz="11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nl-NL" sz="1100" b="1" dirty="0" smtClean="0">
                <a:solidFill>
                  <a:schemeClr val="tx1"/>
                </a:solidFill>
              </a:rPr>
              <a:t>Ge-Patent  56.359  </a:t>
            </a:r>
            <a:endParaRPr lang="nl-NL" sz="1100" b="1" dirty="0">
              <a:solidFill>
                <a:schemeClr val="tx1"/>
              </a:solidFill>
            </a:endParaRPr>
          </a:p>
        </p:txBody>
      </p:sp>
      <p:sp>
        <p:nvSpPr>
          <p:cNvPr id="111" name="Rechthoek met één afgeknipte en afgeronde hoek 110"/>
          <p:cNvSpPr/>
          <p:nvPr/>
        </p:nvSpPr>
        <p:spPr>
          <a:xfrm>
            <a:off x="3835352" y="5300775"/>
            <a:ext cx="864000" cy="719833"/>
          </a:xfrm>
          <a:prstGeom prst="snip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100" b="1" dirty="0" smtClean="0">
                <a:solidFill>
                  <a:schemeClr val="tx1"/>
                </a:solidFill>
              </a:rPr>
              <a:t>1867</a:t>
            </a:r>
          </a:p>
          <a:p>
            <a:pPr algn="ctr"/>
            <a:r>
              <a:rPr lang="nl-NL" sz="1100" b="1" dirty="0" err="1" smtClean="0">
                <a:solidFill>
                  <a:schemeClr val="tx1"/>
                </a:solidFill>
              </a:rPr>
              <a:t>Varley</a:t>
            </a:r>
            <a:r>
              <a:rPr lang="nl-NL" sz="11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NL" sz="1100" b="1" dirty="0" smtClean="0">
                <a:solidFill>
                  <a:schemeClr val="tx1"/>
                </a:solidFill>
              </a:rPr>
              <a:t>UK patent 4905</a:t>
            </a:r>
            <a:endParaRPr lang="nl-NL" sz="1100" b="1" dirty="0">
              <a:solidFill>
                <a:schemeClr val="tx1"/>
              </a:solidFill>
            </a:endParaRPr>
          </a:p>
        </p:txBody>
      </p:sp>
      <p:sp>
        <p:nvSpPr>
          <p:cNvPr id="112" name="Rechthoek met één afgeknipte en afgeronde hoek 111"/>
          <p:cNvSpPr/>
          <p:nvPr/>
        </p:nvSpPr>
        <p:spPr>
          <a:xfrm>
            <a:off x="4644104" y="5302960"/>
            <a:ext cx="864000" cy="719833"/>
          </a:xfrm>
          <a:prstGeom prst="snip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100" b="1" dirty="0" smtClean="0">
                <a:solidFill>
                  <a:schemeClr val="tx1"/>
                </a:solidFill>
              </a:rPr>
              <a:t>1867</a:t>
            </a:r>
          </a:p>
          <a:p>
            <a:pPr algn="ctr"/>
            <a:r>
              <a:rPr lang="nl-NL" sz="1100" b="1" dirty="0" smtClean="0">
                <a:solidFill>
                  <a:schemeClr val="tx1"/>
                </a:solidFill>
              </a:rPr>
              <a:t>Siemens </a:t>
            </a:r>
          </a:p>
          <a:p>
            <a:pPr algn="ctr"/>
            <a:r>
              <a:rPr lang="nl-NL" sz="1100" b="1" dirty="0" smtClean="0">
                <a:solidFill>
                  <a:schemeClr val="tx1"/>
                </a:solidFill>
              </a:rPr>
              <a:t>UK patent 261</a:t>
            </a:r>
            <a:endParaRPr lang="nl-NL" sz="1100" b="1" dirty="0">
              <a:solidFill>
                <a:schemeClr val="tx1"/>
              </a:solidFill>
            </a:endParaRPr>
          </a:p>
        </p:txBody>
      </p:sp>
      <p:sp>
        <p:nvSpPr>
          <p:cNvPr id="113" name="Rechthoek met één afgeknipte en afgeronde hoek 112"/>
          <p:cNvSpPr/>
          <p:nvPr/>
        </p:nvSpPr>
        <p:spPr>
          <a:xfrm>
            <a:off x="611656" y="5300775"/>
            <a:ext cx="864000" cy="719833"/>
          </a:xfrm>
          <a:prstGeom prst="snip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b="1" dirty="0" smtClean="0">
                <a:solidFill>
                  <a:schemeClr val="tx1"/>
                </a:solidFill>
              </a:rPr>
              <a:t>1837 Davenport US Patent 132</a:t>
            </a:r>
            <a:endParaRPr lang="nl-NL" sz="1100" b="1" dirty="0">
              <a:solidFill>
                <a:schemeClr val="tx1"/>
              </a:solidFill>
            </a:endParaRPr>
          </a:p>
        </p:txBody>
      </p:sp>
      <p:sp>
        <p:nvSpPr>
          <p:cNvPr id="115" name="Rechthoek met één afgeknipte en afgeronde hoek 114"/>
          <p:cNvSpPr/>
          <p:nvPr/>
        </p:nvSpPr>
        <p:spPr>
          <a:xfrm>
            <a:off x="1242820" y="5157192"/>
            <a:ext cx="900000" cy="864000"/>
          </a:xfrm>
          <a:prstGeom prst="snip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1841 </a:t>
            </a:r>
            <a:r>
              <a:rPr lang="fr-FR" sz="1100" b="1" dirty="0" err="1" smtClean="0">
                <a:solidFill>
                  <a:schemeClr val="tx1"/>
                </a:solidFill>
              </a:rPr>
              <a:t>Wheat-stone</a:t>
            </a:r>
            <a:r>
              <a:rPr lang="fr-FR" sz="1100" b="1" dirty="0" smtClean="0">
                <a:solidFill>
                  <a:schemeClr val="tx1"/>
                </a:solidFill>
              </a:rPr>
              <a:t>  </a:t>
            </a:r>
            <a:br>
              <a:rPr lang="fr-FR" sz="1100" b="1" dirty="0" smtClean="0">
                <a:solidFill>
                  <a:schemeClr val="tx1"/>
                </a:solidFill>
              </a:rPr>
            </a:br>
            <a:r>
              <a:rPr lang="fr-FR" sz="1100" b="1" dirty="0" smtClean="0">
                <a:solidFill>
                  <a:schemeClr val="tx1"/>
                </a:solidFill>
              </a:rPr>
              <a:t>GB patent 9022</a:t>
            </a:r>
            <a:endParaRPr lang="nl-NL" sz="1100" b="1" dirty="0">
              <a:solidFill>
                <a:schemeClr val="tx1"/>
              </a:solidFill>
            </a:endParaRPr>
          </a:p>
        </p:txBody>
      </p:sp>
      <p:cxnSp>
        <p:nvCxnSpPr>
          <p:cNvPr id="65" name="Rechte verbindingslijn met pijl 64"/>
          <p:cNvCxnSpPr>
            <a:stCxn id="76" idx="4"/>
            <a:endCxn id="113" idx="3"/>
          </p:cNvCxnSpPr>
          <p:nvPr/>
        </p:nvCxnSpPr>
        <p:spPr>
          <a:xfrm>
            <a:off x="827504" y="4364887"/>
            <a:ext cx="216152" cy="93588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>
            <a:stCxn id="79" idx="4"/>
            <a:endCxn id="115" idx="3"/>
          </p:cNvCxnSpPr>
          <p:nvPr/>
        </p:nvCxnSpPr>
        <p:spPr>
          <a:xfrm>
            <a:off x="1566820" y="3069043"/>
            <a:ext cx="126000" cy="208814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stCxn id="97" idx="4"/>
            <a:endCxn id="112" idx="3"/>
          </p:cNvCxnSpPr>
          <p:nvPr/>
        </p:nvCxnSpPr>
        <p:spPr>
          <a:xfrm>
            <a:off x="4571928" y="4364887"/>
            <a:ext cx="504176" cy="93807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>
            <a:stCxn id="97" idx="4"/>
            <a:endCxn id="111" idx="3"/>
          </p:cNvCxnSpPr>
          <p:nvPr/>
        </p:nvCxnSpPr>
        <p:spPr>
          <a:xfrm flipH="1">
            <a:off x="4267352" y="4364887"/>
            <a:ext cx="304576" cy="93588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>
            <a:stCxn id="102" idx="4"/>
            <a:endCxn id="110" idx="3"/>
          </p:cNvCxnSpPr>
          <p:nvPr/>
        </p:nvCxnSpPr>
        <p:spPr>
          <a:xfrm>
            <a:off x="6732200" y="4724844"/>
            <a:ext cx="108008" cy="50404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met pijl 82"/>
          <p:cNvCxnSpPr>
            <a:stCxn id="104" idx="4"/>
            <a:endCxn id="109" idx="3"/>
          </p:cNvCxnSpPr>
          <p:nvPr/>
        </p:nvCxnSpPr>
        <p:spPr>
          <a:xfrm>
            <a:off x="7524280" y="5012809"/>
            <a:ext cx="216120" cy="21639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al 56"/>
          <p:cNvSpPr/>
          <p:nvPr/>
        </p:nvSpPr>
        <p:spPr>
          <a:xfrm>
            <a:off x="6178086" y="1269259"/>
            <a:ext cx="756000" cy="75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/>
              <a:t>1884 </a:t>
            </a:r>
            <a:r>
              <a:rPr lang="nl-NL" sz="1100" dirty="0" err="1" smtClean="0"/>
              <a:t>Spraque</a:t>
            </a:r>
            <a:r>
              <a:rPr lang="nl-NL" sz="1100" dirty="0" smtClean="0"/>
              <a:t> DC-motor </a:t>
            </a:r>
            <a:endParaRPr lang="nl-NL" sz="1100" dirty="0"/>
          </a:p>
        </p:txBody>
      </p:sp>
      <p:sp>
        <p:nvSpPr>
          <p:cNvPr id="58" name="Ovaal 57"/>
          <p:cNvSpPr/>
          <p:nvPr/>
        </p:nvSpPr>
        <p:spPr>
          <a:xfrm>
            <a:off x="6732280" y="1269260"/>
            <a:ext cx="720000" cy="7198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1887 Diehl DC-motor </a:t>
            </a:r>
            <a:endParaRPr lang="nl-NL" sz="1100" dirty="0"/>
          </a:p>
        </p:txBody>
      </p:sp>
      <p:sp>
        <p:nvSpPr>
          <p:cNvPr id="59" name="Tekstvak 58"/>
          <p:cNvSpPr txBox="1"/>
          <p:nvPr/>
        </p:nvSpPr>
        <p:spPr>
          <a:xfrm>
            <a:off x="6300193" y="6566429"/>
            <a:ext cx="1942579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© </a:t>
            </a:r>
            <a:r>
              <a:rPr lang="en-US" sz="1000" dirty="0" err="1" smtClean="0"/>
              <a:t>B.J.G.van</a:t>
            </a:r>
            <a:r>
              <a:rPr lang="en-US" sz="1000" dirty="0" smtClean="0"/>
              <a:t> der Kooij (2014)</a:t>
            </a:r>
            <a:endParaRPr lang="en-US" sz="1000" dirty="0"/>
          </a:p>
        </p:txBody>
      </p:sp>
      <p:sp>
        <p:nvSpPr>
          <p:cNvPr id="60" name="Rechthoek met één afgeknipte en afgeronde hoek 59"/>
          <p:cNvSpPr/>
          <p:nvPr/>
        </p:nvSpPr>
        <p:spPr>
          <a:xfrm>
            <a:off x="968523" y="285004"/>
            <a:ext cx="540000" cy="539875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Engine </a:t>
            </a:r>
            <a:r>
              <a:rPr lang="nl-NL" sz="1100" dirty="0" err="1">
                <a:solidFill>
                  <a:schemeClr val="tx1"/>
                </a:solidFill>
              </a:rPr>
              <a:t>related</a:t>
            </a:r>
            <a:r>
              <a:rPr lang="nl-NL" sz="1100" dirty="0">
                <a:solidFill>
                  <a:schemeClr val="tx1"/>
                </a:solidFill>
              </a:rPr>
              <a:t> Patent</a:t>
            </a:r>
          </a:p>
        </p:txBody>
      </p:sp>
      <p:sp>
        <p:nvSpPr>
          <p:cNvPr id="61" name="Ovaal 60"/>
          <p:cNvSpPr/>
          <p:nvPr/>
        </p:nvSpPr>
        <p:spPr>
          <a:xfrm>
            <a:off x="1436611" y="186817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800" dirty="0" err="1" smtClean="0"/>
              <a:t>Contri-buting</a:t>
            </a:r>
            <a:r>
              <a:rPr lang="nl-NL" sz="800" dirty="0" smtClean="0"/>
              <a:t> </a:t>
            </a:r>
            <a:r>
              <a:rPr lang="nl-NL" sz="800" dirty="0" err="1" smtClean="0"/>
              <a:t>innovation</a:t>
            </a:r>
            <a:endParaRPr lang="nl-NL" sz="800" dirty="0"/>
          </a:p>
        </p:txBody>
      </p:sp>
      <p:sp>
        <p:nvSpPr>
          <p:cNvPr id="62" name="Ovaal 61"/>
          <p:cNvSpPr/>
          <p:nvPr/>
        </p:nvSpPr>
        <p:spPr>
          <a:xfrm>
            <a:off x="2084587" y="188720"/>
            <a:ext cx="720000" cy="720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800" dirty="0" smtClean="0">
                <a:solidFill>
                  <a:schemeClr val="tx1"/>
                </a:solidFill>
              </a:rPr>
              <a:t>Basic </a:t>
            </a:r>
            <a:r>
              <a:rPr lang="nl-NL" sz="800" dirty="0" err="1" smtClean="0">
                <a:solidFill>
                  <a:schemeClr val="tx1"/>
                </a:solidFill>
              </a:rPr>
              <a:t>innovation</a:t>
            </a:r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63" name="Ovaal 62"/>
          <p:cNvSpPr/>
          <p:nvPr/>
        </p:nvSpPr>
        <p:spPr>
          <a:xfrm>
            <a:off x="2732659" y="176191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800" dirty="0" err="1" smtClean="0">
                <a:solidFill>
                  <a:schemeClr val="tx1"/>
                </a:solidFill>
              </a:rPr>
              <a:t>Derived</a:t>
            </a:r>
            <a:r>
              <a:rPr lang="nl-NL" sz="800" dirty="0" smtClean="0">
                <a:solidFill>
                  <a:schemeClr val="tx1"/>
                </a:solidFill>
              </a:rPr>
              <a:t> </a:t>
            </a:r>
            <a:r>
              <a:rPr lang="nl-NL" sz="800" dirty="0" err="1" smtClean="0">
                <a:solidFill>
                  <a:schemeClr val="tx1"/>
                </a:solidFill>
              </a:rPr>
              <a:t>innovation</a:t>
            </a:r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64" name="Tekstvak 63"/>
          <p:cNvSpPr txBox="1"/>
          <p:nvPr/>
        </p:nvSpPr>
        <p:spPr>
          <a:xfrm>
            <a:off x="179512" y="259575"/>
            <a:ext cx="766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 smtClean="0"/>
              <a:t>Legend</a:t>
            </a:r>
            <a:r>
              <a:rPr lang="nl-NL" sz="1400" dirty="0" smtClean="0"/>
              <a:t>:</a:t>
            </a:r>
            <a:endParaRPr lang="en-US" sz="1400" dirty="0"/>
          </a:p>
        </p:txBody>
      </p:sp>
      <p:sp>
        <p:nvSpPr>
          <p:cNvPr id="103" name="Ovaal 102"/>
          <p:cNvSpPr/>
          <p:nvPr/>
        </p:nvSpPr>
        <p:spPr>
          <a:xfrm>
            <a:off x="6372280" y="2709961"/>
            <a:ext cx="720000" cy="7198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1888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Brown 3phase motor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69" name="Gebogen pijl 68"/>
          <p:cNvSpPr/>
          <p:nvPr/>
        </p:nvSpPr>
        <p:spPr>
          <a:xfrm>
            <a:off x="4716016" y="824879"/>
            <a:ext cx="288080" cy="2105456"/>
          </a:xfrm>
          <a:prstGeom prst="bentArrow">
            <a:avLst>
              <a:gd name="adj1" fmla="val 37641"/>
              <a:gd name="adj2" fmla="val 50000"/>
              <a:gd name="adj3" fmla="val 25000"/>
              <a:gd name="adj4" fmla="val 44662"/>
            </a:avLst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Gebogen pijl 1"/>
          <p:cNvSpPr/>
          <p:nvPr/>
        </p:nvSpPr>
        <p:spPr>
          <a:xfrm>
            <a:off x="3347864" y="1477187"/>
            <a:ext cx="376752" cy="1172900"/>
          </a:xfrm>
          <a:prstGeom prst="bentArrow">
            <a:avLst>
              <a:gd name="adj1" fmla="val 37641"/>
              <a:gd name="adj2" fmla="val 50000"/>
              <a:gd name="adj3" fmla="val 25000"/>
              <a:gd name="adj4" fmla="val 49718"/>
            </a:avLst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Gestreepte PIJL-RECHTS 66"/>
          <p:cNvSpPr/>
          <p:nvPr/>
        </p:nvSpPr>
        <p:spPr>
          <a:xfrm>
            <a:off x="2444586" y="2528117"/>
            <a:ext cx="1548000" cy="828000"/>
          </a:xfrm>
          <a:prstGeom prst="stripedRightArrow">
            <a:avLst>
              <a:gd name="adj1" fmla="val 61758"/>
              <a:gd name="adj2" fmla="val 34085"/>
            </a:avLst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t"/>
          <a:lstStyle/>
          <a:p>
            <a:pPr algn="r"/>
            <a:r>
              <a:rPr lang="nl-NL" sz="1400" b="1" dirty="0" smtClean="0">
                <a:solidFill>
                  <a:schemeClr val="tx1"/>
                </a:solidFill>
              </a:rPr>
              <a:t>	DC- Dynamo’s</a:t>
            </a:r>
            <a:endParaRPr lang="nl-NL" sz="1400" b="1" dirty="0">
              <a:solidFill>
                <a:schemeClr val="tx1"/>
              </a:solidFill>
            </a:endParaRPr>
          </a:p>
        </p:txBody>
      </p:sp>
      <p:sp>
        <p:nvSpPr>
          <p:cNvPr id="99" name="Ovaal 98"/>
          <p:cNvSpPr/>
          <p:nvPr/>
        </p:nvSpPr>
        <p:spPr>
          <a:xfrm>
            <a:off x="3613591" y="2204864"/>
            <a:ext cx="900000" cy="7198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/>
              <a:t>1861 </a:t>
            </a:r>
            <a:r>
              <a:rPr lang="nl-NL" sz="1100" dirty="0" err="1" smtClean="0"/>
              <a:t>Sinsteden</a:t>
            </a:r>
            <a:r>
              <a:rPr lang="nl-NL" sz="1100" dirty="0" smtClean="0"/>
              <a:t> dynamo</a:t>
            </a:r>
            <a:endParaRPr lang="nl-NL" sz="1100" dirty="0"/>
          </a:p>
        </p:txBody>
      </p:sp>
      <p:sp>
        <p:nvSpPr>
          <p:cNvPr id="95" name="Ovaal 94"/>
          <p:cNvSpPr/>
          <p:nvPr/>
        </p:nvSpPr>
        <p:spPr>
          <a:xfrm>
            <a:off x="3720560" y="4198356"/>
            <a:ext cx="720000" cy="7198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/>
              <a:t>1863</a:t>
            </a:r>
          </a:p>
          <a:p>
            <a:pPr algn="ctr"/>
            <a:r>
              <a:rPr lang="nl-NL" sz="1100" dirty="0" smtClean="0"/>
              <a:t>Wilde dynamo </a:t>
            </a:r>
            <a:endParaRPr lang="nl-NL" sz="1100" dirty="0"/>
          </a:p>
        </p:txBody>
      </p:sp>
      <p:sp>
        <p:nvSpPr>
          <p:cNvPr id="96" name="Ovaal 95"/>
          <p:cNvSpPr/>
          <p:nvPr/>
        </p:nvSpPr>
        <p:spPr>
          <a:xfrm>
            <a:off x="4212040" y="1845271"/>
            <a:ext cx="720000" cy="7198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1865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Farmer dynamo </a:t>
            </a:r>
            <a:endParaRPr lang="nl-NL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91844"/>
              </p:ext>
            </p:extLst>
          </p:nvPr>
        </p:nvGraphicFramePr>
        <p:xfrm>
          <a:off x="467544" y="692696"/>
          <a:ext cx="7920880" cy="60486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  <a:gridCol w="1584176"/>
              </a:tblGrid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Years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Semiconductors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Computers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Software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Networking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382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1940-1950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1947: Point contact transistor (Shockley, Brattain, Bardeen;  Bell Lab)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1944: Colossus Mark II (Tommy Flowers; Bletchey Park)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1945: ENIAC(Eckert &amp; Mauchly; University of Pennsylvania)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382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1950-1960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1954: Silicon based transistor (Gordon Teal; Texas Instruments)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1951: UNIVAC I (Remington Rand)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1952: A-0 compiler (Grace Hopper)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1958: Integrated circuit (Jack Kilby, Texas Instruments)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1953: IBM 701 (IBM)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1957: FORTRAN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510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1958-9: Silicon oxide insulation in integrated circuit (Jean Hoerni, Robert Noyce; Fairchild)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1954: IBM 650 (IBM)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1960: COBOL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1960: LISP (John McCarthy)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1958: Solid state 80 (Sperry Rand)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1963: ASCII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1959: IBM 1401 (IBM)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1964: BASIC (Thomas </a:t>
                      </a:r>
                      <a:r>
                        <a:rPr lang="en-US" sz="900" dirty="0" err="1">
                          <a:effectLst/>
                        </a:rPr>
                        <a:t>Kurz</a:t>
                      </a:r>
                      <a:r>
                        <a:rPr lang="en-US" sz="900" dirty="0">
                          <a:effectLst/>
                        </a:rPr>
                        <a:t>, John </a:t>
                      </a:r>
                      <a:r>
                        <a:rPr lang="en-US" sz="900" dirty="0" err="1">
                          <a:effectLst/>
                        </a:rPr>
                        <a:t>Kemeny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1960-1970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1965: Moore’s law (Gordon Moore; Fairchild)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1965: PDP 8 (DEC) [first mini-computer]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1964: OS/360 (IBM)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1960: Dataphone (1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r>
                        <a:rPr lang="en-US" sz="900">
                          <a:effectLst/>
                        </a:rPr>
                        <a:t> commercial modem; AT&amp;T)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1967: MOS chip (Fairchild)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1969: UNIX (Kenneth </a:t>
                      </a:r>
                      <a:r>
                        <a:rPr lang="en-US" sz="900" dirty="0" err="1">
                          <a:effectLst/>
                        </a:rPr>
                        <a:t>Thompso</a:t>
                      </a:r>
                      <a:r>
                        <a:rPr lang="en-US" sz="900" dirty="0">
                          <a:effectLst/>
                        </a:rPr>
                        <a:t>,  Dennis Ritchie; AT&amp;T)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382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1970-1980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1971: Intel 4004 micro-processor (Federico Faggini, Intel)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1973: Micral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1979: VisiCalc ( Daniel </a:t>
                      </a:r>
                      <a:r>
                        <a:rPr lang="en-US" sz="900" dirty="0" err="1">
                          <a:effectLst/>
                        </a:rPr>
                        <a:t>Bricklin</a:t>
                      </a:r>
                      <a:r>
                        <a:rPr lang="en-US" sz="900" dirty="0">
                          <a:effectLst/>
                        </a:rPr>
                        <a:t>, Robert </a:t>
                      </a:r>
                      <a:r>
                        <a:rPr lang="en-US" sz="900" dirty="0" err="1">
                          <a:effectLst/>
                        </a:rPr>
                        <a:t>Franckston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1970: ARPANET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1972: Intel 8008 (Intel)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1975: Altair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1971: ALOHANET (University of Hawaii) 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1976: Zilog Z80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1977: Apple II (Steve Jobs and Steve Wozniak; Apple)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1973: Ethernet (Robert Metcalfe; Xerox PARC)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1979: Motorola 68000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1979: Atari 800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1975: </a:t>
                      </a:r>
                      <a:r>
                        <a:rPr lang="en-US" sz="900" dirty="0" err="1">
                          <a:effectLst/>
                        </a:rPr>
                        <a:t>Telenet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1980-1990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1985: Intel 80386 (Intel)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1981: Osborne I (Adam Osborne)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1981: MS-DOS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1981: IBM 5150 (IBM)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1982: Lotus 1-2-3 (Mitch Kapor)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382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1986: optical transistor 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(David Miller; Bell Lab)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1982: Commodore 64 (Commodore)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1982: ZX Spectrum (Sinclair)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1983: GNU (Richard Stallman)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1983: Lisa (Apple)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1984:  Mac OS (Apple)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12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1984: MacIntosh (Apple)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1985: Windows 1.0 (Microsoft)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1990-2000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1993: Intel Pentium (Intel)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1990: Windows 3.0 (Microsoft)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1990: HTML (Tim Berners Lee, CERN)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  <a:tr h="425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1991: LINUX (Linus Torvalds)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1993: MOSAIC (Eric Bina, Marc Andreesen; University of Illinois)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27" marR="52627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2606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macro-trajectories of the ICT revolution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7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1977 until 2010 one of the focal points of CF’s research</a:t>
            </a:r>
          </a:p>
          <a:p>
            <a:r>
              <a:rPr lang="en-GB" dirty="0" smtClean="0"/>
              <a:t>Understanding long-term trends is a key-component of intelligent public-policies (history is important)</a:t>
            </a:r>
          </a:p>
          <a:p>
            <a:r>
              <a:rPr lang="en-GB" dirty="0" smtClean="0"/>
              <a:t>The technology-economy connection as the central element of economic (and social change)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917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Kondratiev</a:t>
            </a:r>
            <a:r>
              <a:rPr lang="en-GB" dirty="0" smtClean="0"/>
              <a:t> </a:t>
            </a:r>
            <a:r>
              <a:rPr lang="en-GB" dirty="0" smtClean="0"/>
              <a:t>waves: Freeman &amp; </a:t>
            </a:r>
            <a:r>
              <a:rPr lang="en-GB" dirty="0" err="1" smtClean="0"/>
              <a:t>Louca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197333"/>
              </p:ext>
            </p:extLst>
          </p:nvPr>
        </p:nvGraphicFramePr>
        <p:xfrm>
          <a:off x="179512" y="1844824"/>
          <a:ext cx="850728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/>
                <a:gridCol w="2835763"/>
                <a:gridCol w="283576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Kondratiev</a:t>
                      </a:r>
                      <a:r>
                        <a:rPr lang="en-GB" baseline="0" dirty="0" smtClean="0"/>
                        <a:t> Wave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Constellation of innovations/Technological</a:t>
                      </a:r>
                      <a:r>
                        <a:rPr lang="en-GB" baseline="0" dirty="0" smtClean="0"/>
                        <a:t> systems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Approximate timing:</a:t>
                      </a:r>
                      <a:r>
                        <a:rPr lang="en-GB" baseline="0" dirty="0" smtClean="0"/>
                        <a:t> upswing (</a:t>
                      </a:r>
                      <a:r>
                        <a:rPr lang="en-GB" baseline="0" dirty="0" err="1" smtClean="0"/>
                        <a:t>dowswing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First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Water-powered</a:t>
                      </a:r>
                      <a:r>
                        <a:rPr lang="en-GB" baseline="0" dirty="0" smtClean="0"/>
                        <a:t> mechanization of industry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1780-1815/(1815-1848)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Second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Steam-powered mechanization of industry and transport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1848-1873/(1873-1895)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Third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Electrification</a:t>
                      </a:r>
                      <a:r>
                        <a:rPr lang="en-GB" baseline="0" dirty="0" smtClean="0"/>
                        <a:t> of industry, transport and the home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1895-1918/(1918-1940)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Fourth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Motorization of transport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1941-1973/ (?)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Fifth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Computerization</a:t>
                      </a:r>
                      <a:r>
                        <a:rPr lang="en-GB" baseline="0" dirty="0" smtClean="0"/>
                        <a:t> of the entire economy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??/(??)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8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ickbouter.files.wordpress.com/2013/03/cf08_bubble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7590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02640"/>
            <a:ext cx="8229600" cy="1143000"/>
          </a:xfrm>
        </p:spPr>
        <p:txBody>
          <a:bodyPr/>
          <a:lstStyle/>
          <a:p>
            <a:r>
              <a:rPr lang="en-GB" dirty="0" err="1" smtClean="0"/>
              <a:t>Kondratiev</a:t>
            </a:r>
            <a:r>
              <a:rPr lang="en-GB" dirty="0" smtClean="0"/>
              <a:t> waves: Perez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19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“The entire life cycle of a TS will be usually much more than a century” (Freeman &amp; </a:t>
            </a:r>
            <a:r>
              <a:rPr lang="en-GB" dirty="0" err="1" smtClean="0"/>
              <a:t>Louca</a:t>
            </a:r>
            <a:r>
              <a:rPr lang="en-GB" dirty="0" smtClean="0"/>
              <a:t>, 2001)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Precise chronological characterization of the diffusion process of a TS is difficult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Layers of different TS are likely to overlap and coexist (</a:t>
            </a:r>
            <a:r>
              <a:rPr lang="en-GB" dirty="0" err="1" smtClean="0"/>
              <a:t>eg</a:t>
            </a:r>
            <a:r>
              <a:rPr lang="en-GB" dirty="0" smtClean="0"/>
              <a:t>,  from a technological point of view Italian’s industrialization is a “mix” of the I, II, and III </a:t>
            </a:r>
            <a:r>
              <a:rPr lang="en-GB" dirty="0" err="1" smtClean="0"/>
              <a:t>Kondratiev</a:t>
            </a:r>
            <a:r>
              <a:rPr lang="en-GB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A more flexible periodization based on the notion of First, Second, and Third Industrial Revolution is perhaps more fruitful ? (Von </a:t>
            </a:r>
            <a:r>
              <a:rPr lang="en-GB" dirty="0" err="1" smtClean="0"/>
              <a:t>Tunzelmann</a:t>
            </a:r>
            <a:r>
              <a:rPr lang="en-GB" dirty="0" smtClean="0"/>
              <a:t>, 1995</a:t>
            </a:r>
            <a:r>
              <a:rPr lang="en-GB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According to Von </a:t>
            </a:r>
            <a:r>
              <a:rPr lang="en-GB" dirty="0" err="1" smtClean="0"/>
              <a:t>Tunzelmann</a:t>
            </a:r>
            <a:r>
              <a:rPr lang="en-GB" dirty="0" smtClean="0"/>
              <a:t> each IR is characterized by two “clusters” of innovation (the first dominated by process the second by product innovations)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8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20888"/>
            <a:ext cx="10015735" cy="230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Industrial Revolutions and the Sources of 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5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CF and long-run capitalist development: a challenging research agenda (still unfulfilled....)</a:t>
            </a:r>
          </a:p>
          <a:p>
            <a:r>
              <a:rPr lang="it-IT" dirty="0" smtClean="0"/>
              <a:t>CF’s approach to this theme is radical, but at the same time </a:t>
            </a:r>
            <a:r>
              <a:rPr lang="it-IT" b="1" dirty="0" smtClean="0"/>
              <a:t>open </a:t>
            </a:r>
            <a:r>
              <a:rPr lang="it-IT" dirty="0" smtClean="0"/>
              <a:t>and </a:t>
            </a:r>
            <a:r>
              <a:rPr lang="it-IT" b="1" dirty="0" smtClean="0"/>
              <a:t>not-dogmatic.</a:t>
            </a:r>
            <a:r>
              <a:rPr lang="it-IT" dirty="0" smtClean="0"/>
              <a:t> </a:t>
            </a:r>
          </a:p>
          <a:p>
            <a:r>
              <a:rPr lang="it-IT" dirty="0" smtClean="0"/>
              <a:t>GPT models not so useful or insightful (rapidly getting out of fashion ?)</a:t>
            </a:r>
          </a:p>
          <a:p>
            <a:r>
              <a:rPr lang="it-IT" dirty="0" smtClean="0"/>
              <a:t>«Technological systems» seems more promising (at least for an economic historians). </a:t>
            </a:r>
          </a:p>
          <a:p>
            <a:r>
              <a:rPr lang="it-IT" dirty="0" smtClean="0"/>
              <a:t>Kondratiev periodization may be too rigid (alternative IR periodization is less contentious and more flexible)</a:t>
            </a:r>
          </a:p>
          <a:p>
            <a:r>
              <a:rPr lang="it-IT" dirty="0" smtClean="0"/>
              <a:t>Still a lot of work is needed in terms of assessing the productivity impact of technological systems </a:t>
            </a:r>
          </a:p>
          <a:p>
            <a:r>
              <a:rPr lang="it-IT" dirty="0"/>
              <a:t>I</a:t>
            </a:r>
            <a:r>
              <a:rPr lang="it-IT" dirty="0" smtClean="0"/>
              <a:t>t </a:t>
            </a:r>
            <a:r>
              <a:rPr lang="it-IT" dirty="0" smtClean="0"/>
              <a:t>can be useful to think to the process of long run economic growth in more disaggregate terms: leading </a:t>
            </a:r>
            <a:r>
              <a:rPr lang="it-IT" dirty="0" smtClean="0"/>
              <a:t>sectors, </a:t>
            </a:r>
            <a:r>
              <a:rPr lang="it-IT" dirty="0" smtClean="0"/>
              <a:t>development blocks (data are becoming increasingly </a:t>
            </a:r>
            <a:r>
              <a:rPr lang="it-IT" dirty="0" smtClean="0"/>
              <a:t>available), rather than with aggregate growth models</a:t>
            </a:r>
            <a:endParaRPr lang="it-IT" dirty="0" smtClean="0"/>
          </a:p>
          <a:p>
            <a:r>
              <a:rPr lang="it-IT" dirty="0" smtClean="0"/>
              <a:t>Industrial dynamics </a:t>
            </a:r>
            <a:r>
              <a:rPr lang="it-IT" dirty="0" smtClean="0"/>
              <a:t> </a:t>
            </a:r>
            <a:r>
              <a:rPr lang="it-IT" dirty="0" smtClean="0"/>
              <a:t>grounded in a «grand view» of </a:t>
            </a:r>
            <a:r>
              <a:rPr lang="it-IT" dirty="0" smtClean="0"/>
              <a:t>capitalist </a:t>
            </a:r>
            <a:r>
              <a:rPr lang="it-IT" dirty="0" smtClean="0"/>
              <a:t>development (</a:t>
            </a:r>
            <a:r>
              <a:rPr lang="it-IT" dirty="0" smtClean="0"/>
              <a:t>even if this is a tentative characterization)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22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mainstream and ICT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From </a:t>
            </a:r>
            <a:r>
              <a:rPr lang="en-GB" u="sng" dirty="0" smtClean="0"/>
              <a:t>ultra-optimism</a:t>
            </a:r>
            <a:r>
              <a:rPr lang="en-GB" dirty="0" smtClean="0"/>
              <a:t> to </a:t>
            </a:r>
            <a:r>
              <a:rPr lang="en-GB" u="sng" dirty="0" smtClean="0"/>
              <a:t>ultra-pessimism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The “new economy” (“great moderation”)</a:t>
            </a:r>
          </a:p>
          <a:p>
            <a:pPr marL="0" indent="0">
              <a:buNone/>
            </a:pPr>
            <a:r>
              <a:rPr lang="en-GB" dirty="0" smtClean="0"/>
              <a:t>“Secular stagnation” (Summers, 2014, Gordon, 2012)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Compare with CF sobering reappraisal of the “new economy” (Freeman, 2001) and with CF scepticism concerning the </a:t>
            </a:r>
            <a:r>
              <a:rPr lang="en-GB" i="1" dirty="0" smtClean="0"/>
              <a:t>Limits to Growth</a:t>
            </a:r>
            <a:r>
              <a:rPr lang="en-GB" dirty="0" smtClean="0"/>
              <a:t> forecasts (“Malthus with a computer”)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49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Fundamental causes of economic growth: CF vs the current mainstream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Freeman &amp; Perez (1988): </a:t>
            </a:r>
          </a:p>
          <a:p>
            <a:pPr marL="0" indent="0">
              <a:buNone/>
            </a:pPr>
            <a:r>
              <a:rPr lang="en-GB" sz="1600" dirty="0" smtClean="0"/>
              <a:t>Interaction between Techno-economic paradigms and Socio-Institutional frameworks</a:t>
            </a:r>
          </a:p>
          <a:p>
            <a:pPr marL="0" indent="0">
              <a:buNone/>
            </a:pPr>
            <a:r>
              <a:rPr lang="en-GB" sz="1600" dirty="0" smtClean="0"/>
              <a:t>Freeman </a:t>
            </a:r>
            <a:r>
              <a:rPr lang="en-GB" sz="1600" dirty="0" smtClean="0"/>
              <a:t>&amp; </a:t>
            </a:r>
            <a:r>
              <a:rPr lang="en-GB" sz="1600" dirty="0" err="1" smtClean="0"/>
              <a:t>Louca</a:t>
            </a:r>
            <a:r>
              <a:rPr lang="en-GB" sz="1600" dirty="0" smtClean="0"/>
              <a:t> (2001)</a:t>
            </a:r>
          </a:p>
          <a:p>
            <a:pPr>
              <a:buFontTx/>
              <a:buChar char="-"/>
            </a:pPr>
            <a:r>
              <a:rPr lang="en-GB" sz="1600" dirty="0" smtClean="0"/>
              <a:t>Science</a:t>
            </a:r>
          </a:p>
          <a:p>
            <a:pPr>
              <a:buFontTx/>
              <a:buChar char="-"/>
            </a:pPr>
            <a:r>
              <a:rPr lang="en-GB" sz="1600" dirty="0" smtClean="0"/>
              <a:t>Technology </a:t>
            </a:r>
          </a:p>
          <a:p>
            <a:pPr>
              <a:buFontTx/>
              <a:buChar char="-"/>
            </a:pPr>
            <a:r>
              <a:rPr lang="en-GB" sz="1600" dirty="0" smtClean="0"/>
              <a:t>Culture</a:t>
            </a:r>
          </a:p>
          <a:p>
            <a:pPr>
              <a:buFontTx/>
              <a:buChar char="-"/>
            </a:pPr>
            <a:r>
              <a:rPr lang="en-GB" sz="1600" dirty="0" smtClean="0"/>
              <a:t>Economy</a:t>
            </a:r>
          </a:p>
          <a:p>
            <a:pPr>
              <a:buFontTx/>
              <a:buChar char="-"/>
            </a:pPr>
            <a:r>
              <a:rPr lang="en-GB" sz="1600" dirty="0" smtClean="0"/>
              <a:t>Political System  </a:t>
            </a:r>
          </a:p>
          <a:p>
            <a:pPr marL="0" indent="0">
              <a:buNone/>
            </a:pPr>
            <a:r>
              <a:rPr lang="en-GB" sz="1600" dirty="0"/>
              <a:t>a</a:t>
            </a:r>
            <a:r>
              <a:rPr lang="en-GB" sz="1600" dirty="0" smtClean="0"/>
              <a:t>s “semi-autonomous” sub-systems</a:t>
            </a:r>
          </a:p>
          <a:p>
            <a:pPr marL="0" indent="0">
              <a:buNone/>
            </a:pPr>
            <a:r>
              <a:rPr lang="en-GB" sz="1600" dirty="0" smtClean="0"/>
              <a:t>Issues of lack of synchronicity and </a:t>
            </a:r>
            <a:r>
              <a:rPr lang="en-GB" sz="1600" dirty="0" err="1" smtClean="0"/>
              <a:t>mismatchings</a:t>
            </a:r>
            <a:r>
              <a:rPr lang="en-GB" sz="1600" dirty="0" smtClean="0"/>
              <a:t>, path dependency (the economy as a dynamical complex system)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Example: the IR</a:t>
            </a:r>
          </a:p>
          <a:p>
            <a:pPr marL="0" indent="0">
              <a:buNone/>
            </a:pPr>
            <a:r>
              <a:rPr lang="en-GB" sz="1600" dirty="0" smtClean="0"/>
              <a:t>Sequences </a:t>
            </a:r>
            <a:r>
              <a:rPr lang="en-GB" sz="1600" dirty="0" smtClean="0"/>
              <a:t>matter!: </a:t>
            </a:r>
            <a:r>
              <a:rPr lang="en-GB" sz="1600" dirty="0" smtClean="0"/>
              <a:t>“complex</a:t>
            </a:r>
            <a:r>
              <a:rPr lang="en-GB" sz="1600" dirty="0" smtClean="0"/>
              <a:t>” </a:t>
            </a:r>
            <a:r>
              <a:rPr lang="en-GB" sz="1600" dirty="0"/>
              <a:t>h</a:t>
            </a:r>
            <a:r>
              <a:rPr lang="en-GB" sz="1600" dirty="0" smtClean="0"/>
              <a:t>istorical narratives  reconstructing the interactions among the factors (F&amp;L, 2001;  but also Allen, 2009; O’Brien, 2010)</a:t>
            </a:r>
            <a:endParaRPr lang="en-GB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Acemoglu</a:t>
            </a:r>
            <a:r>
              <a:rPr lang="en-GB" dirty="0" smtClean="0"/>
              <a:t> &amp; Robinson:</a:t>
            </a:r>
          </a:p>
          <a:p>
            <a:pPr marL="0" indent="0">
              <a:buNone/>
            </a:pPr>
            <a:r>
              <a:rPr lang="en-GB" dirty="0" err="1" smtClean="0"/>
              <a:t>Monocausal</a:t>
            </a:r>
            <a:r>
              <a:rPr lang="en-GB" dirty="0" smtClean="0"/>
              <a:t> explanations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Geography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</a:rPr>
              <a:t>Institutions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Culture</a:t>
            </a:r>
          </a:p>
          <a:p>
            <a:pPr marL="0" indent="0">
              <a:buNone/>
            </a:pPr>
            <a:r>
              <a:rPr lang="en-GB" dirty="0" smtClean="0"/>
              <a:t>- (Exogenous Shocks)</a:t>
            </a:r>
          </a:p>
          <a:p>
            <a:pPr marL="0" indent="0">
              <a:buNone/>
            </a:pPr>
            <a:r>
              <a:rPr lang="en-GB" dirty="0" smtClean="0"/>
              <a:t>A&amp;R: Institutions interacting with “exogenous” shocks as driving force. </a:t>
            </a:r>
          </a:p>
          <a:p>
            <a:pPr marL="0" indent="0">
              <a:buNone/>
            </a:pPr>
            <a:r>
              <a:rPr lang="en-GB" dirty="0" smtClean="0"/>
              <a:t>This is typically tested econometrically using linear models with crude institutional proxies and IVs 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Example: the IR</a:t>
            </a:r>
          </a:p>
          <a:p>
            <a:pPr marL="0" indent="0">
              <a:buNone/>
            </a:pPr>
            <a:r>
              <a:rPr lang="en-GB" dirty="0" err="1" smtClean="0"/>
              <a:t>Monocausal</a:t>
            </a:r>
            <a:r>
              <a:rPr lang="en-GB" dirty="0" smtClean="0"/>
              <a:t> story: the “Glorious Revolution”.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32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Technological discontinuities and Economic growth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[Technological] </a:t>
            </a:r>
            <a:r>
              <a:rPr lang="en-GB" dirty="0"/>
              <a:t>discontinuities have long been familiar to archaeologists with their taxonomies of ‘Stone Age’, ‘Bronze Age’, ‘Iron Age’. </a:t>
            </a:r>
            <a:r>
              <a:rPr lang="en-GB" b="1" dirty="0"/>
              <a:t>We shall argue here that there is justification for a similar approach to the far more rapidly changing and complex technologies of industrial societies</a:t>
            </a:r>
            <a:r>
              <a:rPr lang="en-GB" dirty="0"/>
              <a:t>…[Accordingly], it has been common parlance for a long time among historians to use such expressions as the ‘age of steam’ or the ‘age of electricity’, even only for convenient descriptive periodization…..[In our view] </a:t>
            </a:r>
            <a:r>
              <a:rPr lang="en-GB" b="1" dirty="0"/>
              <a:t>this type of taxonomy is needed not just for convenience, but because it enables us to develop a better understanding of the successive patterns of change in technology, in industrial structure, and, indeed, in the wider economic and social system </a:t>
            </a:r>
            <a:r>
              <a:rPr lang="en-GB" dirty="0"/>
              <a:t>(Freeman and </a:t>
            </a:r>
            <a:r>
              <a:rPr lang="en-GB" dirty="0" err="1"/>
              <a:t>Louca</a:t>
            </a:r>
            <a:r>
              <a:rPr lang="en-GB" dirty="0"/>
              <a:t>, 2001, p. 142).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8052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KEY-INTUITION: Technological discontinuities account for the variations over time in economic performance.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9902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Technological discontinuities and economic growth: the mainstream view</a:t>
            </a:r>
            <a:endParaRPr lang="it-IT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200" dirty="0" smtClean="0"/>
              <a:t>General purpose technology view of economic growth (Bresnahan and Trajtenberg, 1995)</a:t>
            </a:r>
          </a:p>
          <a:p>
            <a:pPr marL="0" indent="0">
              <a:buNone/>
            </a:pPr>
            <a:r>
              <a:rPr lang="it-IT" sz="2200" dirty="0" smtClean="0"/>
              <a:t>GPT are defined as </a:t>
            </a:r>
          </a:p>
          <a:p>
            <a:pPr lvl="0">
              <a:buFont typeface="+mj-lt"/>
              <a:buAutoNum type="romanLcParenR"/>
              <a:tabLst>
                <a:tab pos="685800" algn="l"/>
              </a:tabLst>
            </a:pPr>
            <a:r>
              <a:rPr lang="en-GB" sz="2200" b="1" dirty="0" smtClean="0">
                <a:effectLst/>
                <a:latin typeface="+mj-lt"/>
                <a:ea typeface="Times New Roman"/>
              </a:rPr>
              <a:t>they perform some general function, so they can be employed in a wide range of possible application sectors (“pervasiveness”). </a:t>
            </a:r>
            <a:endParaRPr lang="it-IT" sz="2200" b="1" dirty="0" smtClean="0">
              <a:effectLst/>
              <a:latin typeface="+mj-lt"/>
              <a:ea typeface="Times New Roman"/>
            </a:endParaRPr>
          </a:p>
          <a:p>
            <a:pPr lvl="0">
              <a:buFont typeface="+mj-lt"/>
              <a:buAutoNum type="romanLcParenR"/>
              <a:tabLst>
                <a:tab pos="685800" algn="l"/>
              </a:tabLst>
            </a:pPr>
            <a:r>
              <a:rPr lang="en-GB" sz="2200" b="1" dirty="0" smtClean="0">
                <a:effectLst/>
                <a:latin typeface="+mj-lt"/>
                <a:ea typeface="Times New Roman"/>
              </a:rPr>
              <a:t>they have a high technological dynamism, so that the efficiency with which they perform their function is susceptible of being continuously improved. </a:t>
            </a:r>
            <a:endParaRPr lang="it-IT" sz="2200" b="1" dirty="0" smtClean="0">
              <a:latin typeface="+mj-lt"/>
              <a:ea typeface="Times New Roman"/>
            </a:endParaRPr>
          </a:p>
          <a:p>
            <a:pPr lvl="0">
              <a:buFont typeface="+mj-lt"/>
              <a:buAutoNum type="romanLcParenR"/>
              <a:tabLst>
                <a:tab pos="685800" algn="l"/>
              </a:tabLst>
            </a:pPr>
            <a:r>
              <a:rPr lang="en-GB" sz="2200" b="1" dirty="0" smtClean="0">
                <a:effectLst/>
                <a:latin typeface="+mj-lt"/>
                <a:ea typeface="Times New Roman"/>
              </a:rPr>
              <a:t>they generate “innovation complementarities”, that is to say that their adoption stimulates further rapid technical progress in the application sectors</a:t>
            </a:r>
          </a:p>
          <a:p>
            <a:pPr marL="0" lvl="0" indent="0">
              <a:buNone/>
              <a:tabLst>
                <a:tab pos="685800" algn="l"/>
              </a:tabLst>
            </a:pPr>
            <a:r>
              <a:rPr lang="it-IT" sz="2200" b="1" dirty="0" smtClean="0">
                <a:latin typeface="+mj-lt"/>
              </a:rPr>
              <a:t>Implementation of successive GPTs produces a «wave-like» pattern of economic growth (with phases of accelaration and deceleration)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26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GPT growth models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038600" cy="241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16" y="3861048"/>
            <a:ext cx="4049265" cy="229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3" y="1988840"/>
            <a:ext cx="419754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0932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Jovanovic</a:t>
            </a:r>
            <a:r>
              <a:rPr lang="en-GB" dirty="0" smtClean="0"/>
              <a:t> &amp; </a:t>
            </a:r>
            <a:r>
              <a:rPr lang="en-GB" dirty="0" err="1" smtClean="0"/>
              <a:t>Rosseau</a:t>
            </a:r>
            <a:r>
              <a:rPr lang="en-GB" dirty="0" smtClean="0"/>
              <a:t> (2005)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3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GPT: from enthusiasm to scepticism…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GPT were welcomed by economic historians as a more history-friendly view of economic growth than models based on steady-states</a:t>
            </a:r>
          </a:p>
          <a:p>
            <a:r>
              <a:rPr lang="en-GB" dirty="0" smtClean="0"/>
              <a:t>…in fact, the notion of GPT is not really suitable of compelling empirical “operationalization” leading soon to scepticism</a:t>
            </a:r>
          </a:p>
          <a:p>
            <a:pPr marL="0" indent="0">
              <a:buNone/>
            </a:pPr>
            <a:r>
              <a:rPr lang="en-GB" dirty="0" smtClean="0"/>
              <a:t>- Field (2008)…but before David &amp; Wright (1999), Crafts (2004)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8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Technological Systems and Development Blocks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CF, FL an CP did not use the GPT notion. </a:t>
            </a:r>
          </a:p>
          <a:p>
            <a:pPr marL="0" indent="0">
              <a:buNone/>
            </a:pPr>
            <a:r>
              <a:rPr lang="it-IT" dirty="0" smtClean="0"/>
              <a:t>Technological system» (coming from B. Gille) or «techno-economic paradigm»:</a:t>
            </a:r>
          </a:p>
          <a:p>
            <a:pPr marL="0" indent="0">
              <a:buNone/>
            </a:pPr>
            <a:r>
              <a:rPr lang="it-IT" u="sng" dirty="0" smtClean="0"/>
              <a:t>Constellation of radical innovations </a:t>
            </a:r>
            <a:r>
              <a:rPr lang="it-IT" dirty="0" smtClean="0"/>
              <a:t>with strong economic and technological linkages</a:t>
            </a:r>
          </a:p>
          <a:p>
            <a:pPr marL="0" indent="0">
              <a:buNone/>
            </a:pPr>
            <a:r>
              <a:rPr lang="it-IT" dirty="0" smtClean="0"/>
              <a:t>«TS are associated with...wavelike movements in the economic and social system»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2220</Words>
  <Application>Microsoft Office PowerPoint</Application>
  <PresentationFormat>On-screen Show (4:3)</PresentationFormat>
  <Paragraphs>773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Long Waves and Industrial Revolutions</vt:lpstr>
      <vt:lpstr>Long Waves</vt:lpstr>
      <vt:lpstr>The mainstream and ICT </vt:lpstr>
      <vt:lpstr>Fundamental causes of economic growth: CF vs the current mainstream </vt:lpstr>
      <vt:lpstr>Technological discontinuities and Economic growth</vt:lpstr>
      <vt:lpstr>Technological discontinuities and economic growth: the mainstream view</vt:lpstr>
      <vt:lpstr>GPT growth models</vt:lpstr>
      <vt:lpstr>GPT: from enthusiasm to scepticism…</vt:lpstr>
      <vt:lpstr>Technological Systems and Development Blocks</vt:lpstr>
      <vt:lpstr>The first industrial revolution</vt:lpstr>
      <vt:lpstr>The first industrial revolution: steam</vt:lpstr>
      <vt:lpstr>PowerPoint Presentation</vt:lpstr>
      <vt:lpstr>PowerPoint Presentation</vt:lpstr>
      <vt:lpstr>PowerPoint Presentation</vt:lpstr>
      <vt:lpstr>PowerPoint Presentation</vt:lpstr>
      <vt:lpstr>Too many GPTs ?</vt:lpstr>
      <vt:lpstr>PowerPoint Presentation</vt:lpstr>
      <vt:lpstr>PowerPoint Presentation</vt:lpstr>
      <vt:lpstr>PowerPoint Presentation</vt:lpstr>
      <vt:lpstr>Kondratiev waves: Freeman &amp; Louca</vt:lpstr>
      <vt:lpstr>Kondratiev waves: Perez</vt:lpstr>
      <vt:lpstr>PowerPoint Presentation</vt:lpstr>
      <vt:lpstr>Industrial Revolutions and the Sources of Innovation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Waves and Industrial Revolutions</dc:title>
  <dc:creator>User</dc:creator>
  <cp:lastModifiedBy>User</cp:lastModifiedBy>
  <cp:revision>22</cp:revision>
  <dcterms:created xsi:type="dcterms:W3CDTF">2015-11-04T20:26:55Z</dcterms:created>
  <dcterms:modified xsi:type="dcterms:W3CDTF">2015-11-06T07:04:52Z</dcterms:modified>
</cp:coreProperties>
</file>