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18" r:id="rId3"/>
    <p:sldId id="315" r:id="rId4"/>
    <p:sldId id="316" r:id="rId5"/>
    <p:sldId id="317" r:id="rId6"/>
    <p:sldId id="322" r:id="rId7"/>
    <p:sldId id="324" r:id="rId8"/>
    <p:sldId id="305" r:id="rId9"/>
    <p:sldId id="306" r:id="rId10"/>
    <p:sldId id="313" r:id="rId11"/>
    <p:sldId id="265" r:id="rId12"/>
    <p:sldId id="266" r:id="rId13"/>
    <p:sldId id="267" r:id="rId14"/>
    <p:sldId id="269" r:id="rId15"/>
    <p:sldId id="268" r:id="rId16"/>
    <p:sldId id="270" r:id="rId17"/>
    <p:sldId id="271" r:id="rId18"/>
    <p:sldId id="272" r:id="rId19"/>
    <p:sldId id="273" r:id="rId20"/>
    <p:sldId id="274" r:id="rId21"/>
    <p:sldId id="275" r:id="rId22"/>
    <p:sldId id="277" r:id="rId23"/>
    <p:sldId id="279" r:id="rId24"/>
    <p:sldId id="281" r:id="rId25"/>
    <p:sldId id="296" r:id="rId26"/>
    <p:sldId id="283" r:id="rId27"/>
    <p:sldId id="290" r:id="rId2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CE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92" autoAdjust="0"/>
  </p:normalViewPr>
  <p:slideViewPr>
    <p:cSldViewPr>
      <p:cViewPr varScale="1">
        <p:scale>
          <a:sx n="70" d="100"/>
          <a:sy n="70" d="100"/>
        </p:scale>
        <p:origin x="-13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75F9B9-4DC6-44E2-A00B-FE6D35F7CC61}" type="datetimeFigureOut">
              <a:rPr lang="nl-NL" smtClean="0"/>
              <a:pPr/>
              <a:t>6-11-2015</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26CADC-4651-4D4E-8252-151E2824C410}" type="slidenum">
              <a:rPr lang="nl-NL" smtClean="0"/>
              <a:pPr/>
              <a:t>‹#›</a:t>
            </a:fld>
            <a:endParaRPr lang="nl-NL"/>
          </a:p>
        </p:txBody>
      </p:sp>
    </p:spTree>
    <p:extLst>
      <p:ext uri="{BB962C8B-B14F-4D97-AF65-F5344CB8AC3E}">
        <p14:creationId xmlns="" xmlns:p14="http://schemas.microsoft.com/office/powerpoint/2010/main" val="2477788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Keith also liked very much the idea of this fourth cycle.</a:t>
            </a:r>
            <a:r>
              <a:rPr lang="nl-NL" baseline="0" dirty="0" smtClean="0"/>
              <a:t> After viagra came on the market, I</a:t>
            </a:r>
            <a:r>
              <a:rPr lang="nl-NL" dirty="0" smtClean="0"/>
              <a:t> proposed to him to write a paper for Research Policy on “viagra and (un)learning-by-(not)doing”;</a:t>
            </a:r>
            <a:r>
              <a:rPr lang="nl-NL" baseline="0" dirty="0" smtClean="0"/>
              <a:t> </a:t>
            </a:r>
            <a:r>
              <a:rPr lang="nl-NL" dirty="0" smtClean="0"/>
              <a:t>another paper which never saw the light.</a:t>
            </a:r>
            <a:endParaRPr lang="nl-NL" dirty="0"/>
          </a:p>
        </p:txBody>
      </p:sp>
      <p:sp>
        <p:nvSpPr>
          <p:cNvPr id="4" name="Slide Number Placeholder 3"/>
          <p:cNvSpPr>
            <a:spLocks noGrp="1"/>
          </p:cNvSpPr>
          <p:nvPr>
            <p:ph type="sldNum" sz="quarter" idx="10"/>
          </p:nvPr>
        </p:nvSpPr>
        <p:spPr/>
        <p:txBody>
          <a:bodyPr/>
          <a:lstStyle/>
          <a:p>
            <a:fld id="{A3F297CD-0DED-41AF-A0B5-5122230CA0E8}" type="slidenum">
              <a:rPr lang="nl-NL" smtClean="0"/>
              <a:pPr/>
              <a:t>4</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F62F633-BF2D-4197-B0C8-D93345478E57}" type="slidenum">
              <a:rPr lang="en-GB" smtClean="0">
                <a:ea typeface="ＭＳ Ｐゴシック" pitchFamily="34" charset="-128"/>
              </a:rPr>
              <a:pPr/>
              <a:t>8</a:t>
            </a:fld>
            <a:endParaRPr lang="en-GB" smtClean="0">
              <a:ea typeface="ＭＳ Ｐゴシック" pitchFamily="34"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9918F69-3190-465B-B28E-84D5DCED45C3}" type="slidenum">
              <a:rPr lang="en-GB" smtClean="0">
                <a:ea typeface="ＭＳ Ｐゴシック" pitchFamily="34" charset="-128"/>
              </a:rPr>
              <a:pPr/>
              <a:t>10</a:t>
            </a:fld>
            <a:endParaRPr lang="en-GB" smtClean="0">
              <a:ea typeface="ＭＳ Ｐゴシック" pitchFamily="34"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GB"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GB"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996F6A97-CCD3-4BC1-AEC7-9F14424F532F}" type="datetimeFigureOut">
              <a:rPr lang="nl-NL" smtClean="0"/>
              <a:pPr/>
              <a:t>6-11-2015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96F6A97-CCD3-4BC1-AEC7-9F14424F532F}" type="datetimeFigureOut">
              <a:rPr lang="nl-NL" smtClean="0"/>
              <a:pPr/>
              <a:t>6-11-2015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96F6A97-CCD3-4BC1-AEC7-9F14424F532F}" type="datetimeFigureOut">
              <a:rPr lang="nl-NL" smtClean="0"/>
              <a:pPr/>
              <a:t>6-11-2015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96F6A97-CCD3-4BC1-AEC7-9F14424F532F}" type="datetimeFigureOut">
              <a:rPr lang="nl-NL" smtClean="0"/>
              <a:pPr/>
              <a:t>6-11-2015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F6A97-CCD3-4BC1-AEC7-9F14424F532F}" type="datetimeFigureOut">
              <a:rPr lang="nl-NL" smtClean="0"/>
              <a:pPr/>
              <a:t>6-11-2015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996F6A97-CCD3-4BC1-AEC7-9F14424F532F}" type="datetimeFigureOut">
              <a:rPr lang="nl-NL" smtClean="0"/>
              <a:pPr/>
              <a:t>6-11-2015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996F6A97-CCD3-4BC1-AEC7-9F14424F532F}" type="datetimeFigureOut">
              <a:rPr lang="nl-NL" smtClean="0"/>
              <a:pPr/>
              <a:t>6-11-2015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996F6A97-CCD3-4BC1-AEC7-9F14424F532F}" type="datetimeFigureOut">
              <a:rPr lang="nl-NL" smtClean="0"/>
              <a:pPr/>
              <a:t>6-11-2015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F6A97-CCD3-4BC1-AEC7-9F14424F532F}" type="datetimeFigureOut">
              <a:rPr lang="nl-NL" smtClean="0"/>
              <a:pPr/>
              <a:t>6-11-2015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F6A97-CCD3-4BC1-AEC7-9F14424F532F}" type="datetimeFigureOut">
              <a:rPr lang="nl-NL" smtClean="0"/>
              <a:pPr/>
              <a:t>6-11-2015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F6A97-CCD3-4BC1-AEC7-9F14424F532F}" type="datetimeFigureOut">
              <a:rPr lang="nl-NL" smtClean="0"/>
              <a:pPr/>
              <a:t>6-11-2015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D0186A-872C-4955-A6EF-BF12497B7E79}"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F6A97-CCD3-4BC1-AEC7-9F14424F532F}" type="datetimeFigureOut">
              <a:rPr lang="nl-NL" smtClean="0"/>
              <a:pPr/>
              <a:t>6-11-2015</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0186A-872C-4955-A6EF-BF12497B7E79}"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0425"/>
            <a:ext cx="8280920" cy="1470025"/>
          </a:xfrm>
        </p:spPr>
        <p:txBody>
          <a:bodyPr>
            <a:normAutofit/>
          </a:bodyPr>
          <a:lstStyle/>
          <a:p>
            <a:r>
              <a:rPr lang="en-GB" b="1" dirty="0" smtClean="0"/>
              <a:t>Chris Freeman and </a:t>
            </a:r>
            <a:br>
              <a:rPr lang="en-GB" b="1" dirty="0" smtClean="0"/>
            </a:br>
            <a:r>
              <a:rPr lang="en-GB" b="1" dirty="0" smtClean="0"/>
              <a:t>Innovation Studies</a:t>
            </a:r>
            <a:endParaRPr lang="nl-NL" dirty="0"/>
          </a:p>
        </p:txBody>
      </p:sp>
      <p:sp>
        <p:nvSpPr>
          <p:cNvPr id="3" name="Subtitle 2"/>
          <p:cNvSpPr>
            <a:spLocks noGrp="1"/>
          </p:cNvSpPr>
          <p:nvPr>
            <p:ph type="subTitle" idx="1"/>
          </p:nvPr>
        </p:nvSpPr>
        <p:spPr/>
        <p:txBody>
          <a:bodyPr/>
          <a:lstStyle/>
          <a:p>
            <a:r>
              <a:rPr lang="nl-NL" dirty="0" smtClean="0"/>
              <a:t>Luc </a:t>
            </a:r>
            <a:r>
              <a:rPr lang="nl-NL" dirty="0" err="1" smtClean="0"/>
              <a:t>Soete</a:t>
            </a:r>
            <a:endParaRPr lang="nl-NL" dirty="0" smtClean="0"/>
          </a:p>
          <a:p>
            <a:r>
              <a:rPr lang="nl-NL" sz="2400" dirty="0" smtClean="0"/>
              <a:t>Maastricht University</a:t>
            </a:r>
          </a:p>
          <a:p>
            <a:r>
              <a:rPr lang="nl-NL" sz="2400" dirty="0" smtClean="0"/>
              <a:t>The </a:t>
            </a:r>
            <a:r>
              <a:rPr lang="nl-NL" sz="2400" dirty="0"/>
              <a:t>N</a:t>
            </a:r>
            <a:r>
              <a:rPr lang="nl-NL" sz="2400" dirty="0" smtClean="0"/>
              <a:t>etherlands</a:t>
            </a:r>
            <a:endParaRPr lang="nl-NL" sz="2400" dirty="0"/>
          </a:p>
        </p:txBody>
      </p:sp>
      <p:sp>
        <p:nvSpPr>
          <p:cNvPr id="4" name="TextBox 3"/>
          <p:cNvSpPr txBox="1"/>
          <p:nvPr/>
        </p:nvSpPr>
        <p:spPr>
          <a:xfrm flipH="1">
            <a:off x="467543" y="5589240"/>
            <a:ext cx="8064895" cy="646331"/>
          </a:xfrm>
          <a:prstGeom prst="rect">
            <a:avLst/>
          </a:prstGeom>
          <a:noFill/>
        </p:spPr>
        <p:txBody>
          <a:bodyPr wrap="square" rtlCol="0">
            <a:spAutoFit/>
          </a:bodyPr>
          <a:lstStyle/>
          <a:p>
            <a:r>
              <a:rPr lang="en-GB" b="1" dirty="0" smtClean="0"/>
              <a:t>“The Intellectual legacy of Christopher Freeman”,  5</a:t>
            </a:r>
            <a:r>
              <a:rPr lang="en-GB" b="1" baseline="30000" dirty="0" smtClean="0"/>
              <a:t>th</a:t>
            </a:r>
            <a:r>
              <a:rPr lang="en-GB" b="1" dirty="0" smtClean="0"/>
              <a:t>-6</a:t>
            </a:r>
            <a:r>
              <a:rPr lang="en-GB" b="1" baseline="30000" dirty="0" smtClean="0"/>
              <a:t>th</a:t>
            </a:r>
            <a:r>
              <a:rPr lang="en-GB" b="1" dirty="0" smtClean="0"/>
              <a:t> November 2015, Institute of Economics, </a:t>
            </a:r>
            <a:r>
              <a:rPr lang="en-GB" b="1" dirty="0" err="1" smtClean="0"/>
              <a:t>Scuola</a:t>
            </a:r>
            <a:r>
              <a:rPr lang="en-GB" b="1" dirty="0" smtClean="0"/>
              <a:t> </a:t>
            </a:r>
            <a:r>
              <a:rPr lang="en-GB" b="1" dirty="0" err="1" smtClean="0"/>
              <a:t>Superiore</a:t>
            </a:r>
            <a:r>
              <a:rPr lang="en-GB" b="1" dirty="0" smtClean="0"/>
              <a:t> </a:t>
            </a:r>
            <a:r>
              <a:rPr lang="en-GB" b="1" dirty="0" err="1" smtClean="0"/>
              <a:t>Sant’Anna</a:t>
            </a:r>
            <a:r>
              <a:rPr lang="en-GB" b="1" dirty="0" smtClean="0"/>
              <a:t>, Pisa, Italy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GB" dirty="0" smtClean="0">
                <a:ea typeface="ＭＳ Ｐゴシック" pitchFamily="34" charset="-128"/>
              </a:rPr>
              <a:t>Industrial technology policy</a:t>
            </a:r>
          </a:p>
        </p:txBody>
      </p:sp>
      <p:sp>
        <p:nvSpPr>
          <p:cNvPr id="8195" name="Rectangle 3"/>
          <p:cNvSpPr>
            <a:spLocks noGrp="1" noChangeArrowheads="1"/>
          </p:cNvSpPr>
          <p:nvPr>
            <p:ph type="body" idx="1"/>
          </p:nvPr>
        </p:nvSpPr>
        <p:spPr/>
        <p:txBody>
          <a:bodyPr>
            <a:noAutofit/>
          </a:bodyPr>
          <a:lstStyle/>
          <a:p>
            <a:pPr eaLnBrk="1" hangingPunct="1">
              <a:lnSpc>
                <a:spcPct val="80000"/>
              </a:lnSpc>
            </a:pPr>
            <a:r>
              <a:rPr lang="en-US" sz="2000" dirty="0" smtClean="0">
                <a:ea typeface="ＭＳ Ｐゴシック" pitchFamily="34" charset="-128"/>
              </a:rPr>
              <a:t>In policy debates, industrial dynamism became associated with the dominance in a country’s industrial structure of the presence of those high-technology R&amp;D intensive sectors. </a:t>
            </a:r>
          </a:p>
          <a:p>
            <a:pPr eaLnBrk="1" hangingPunct="1">
              <a:lnSpc>
                <a:spcPct val="80000"/>
              </a:lnSpc>
            </a:pPr>
            <a:r>
              <a:rPr lang="en-US" sz="2000" dirty="0" smtClean="0">
                <a:ea typeface="ＭＳ Ｐゴシック" pitchFamily="34" charset="-128"/>
              </a:rPr>
              <a:t>In Europe it led to an obsession with national technological competitiveness. European integration is ultimately a history of success and failure of industrial policy with as central driver: the pursuit for scale economies: </a:t>
            </a:r>
          </a:p>
          <a:p>
            <a:pPr lvl="1">
              <a:lnSpc>
                <a:spcPct val="80000"/>
              </a:lnSpc>
            </a:pPr>
            <a:r>
              <a:rPr lang="en-US" sz="1600" dirty="0" smtClean="0">
                <a:ea typeface="ＭＳ Ｐゴシック" pitchFamily="34" charset="-128"/>
              </a:rPr>
              <a:t>European problem one of scale (going back to M. Abramowitz in the 50’s, see also Jan </a:t>
            </a:r>
            <a:r>
              <a:rPr lang="en-US" sz="1600" dirty="0" err="1" smtClean="0">
                <a:ea typeface="ＭＳ Ｐゴシック" pitchFamily="34" charset="-128"/>
              </a:rPr>
              <a:t>Fagerberg</a:t>
            </a:r>
            <a:r>
              <a:rPr lang="en-US" sz="1600" dirty="0" smtClean="0">
                <a:ea typeface="ＭＳ Ｐゴシック" pitchFamily="34" charset="-128"/>
              </a:rPr>
              <a:t>) from the origin of the European Community for Steel and Coal to sun-rise industries Microelectronics</a:t>
            </a:r>
          </a:p>
          <a:p>
            <a:pPr lvl="1">
              <a:lnSpc>
                <a:spcPct val="80000"/>
              </a:lnSpc>
            </a:pPr>
            <a:r>
              <a:rPr lang="en-GB" sz="1600" dirty="0" smtClean="0">
                <a:ea typeface="ＭＳ Ｐゴシック" pitchFamily="34" charset="-128"/>
              </a:rPr>
              <a:t>Focus on sun-rise industries starting with </a:t>
            </a:r>
            <a:r>
              <a:rPr lang="en-GB" sz="1600" dirty="0" err="1" smtClean="0">
                <a:ea typeface="ＭＳ Ｐゴシック" pitchFamily="34" charset="-128"/>
              </a:rPr>
              <a:t>Davignon</a:t>
            </a:r>
            <a:r>
              <a:rPr lang="en-GB" sz="1600" dirty="0" smtClean="0">
                <a:ea typeface="ＭＳ Ｐゴシック" pitchFamily="34" charset="-128"/>
              </a:rPr>
              <a:t> for political but also economic reasons</a:t>
            </a:r>
          </a:p>
          <a:p>
            <a:pPr eaLnBrk="1" hangingPunct="1">
              <a:lnSpc>
                <a:spcPct val="80000"/>
              </a:lnSpc>
            </a:pPr>
            <a:r>
              <a:rPr lang="en-US" sz="2000" dirty="0" smtClean="0">
                <a:ea typeface="ＭＳ Ｐゴシック" pitchFamily="34" charset="-128"/>
              </a:rPr>
              <a:t>The European, so-called Barcelona 3% R&amp;D/GDP target e.g., arose primarily from concerns that Europe’s industrial R&amp;D appeared to lag far behind that of the other technologically leading countries such as the US and Japan. The assumption was that more R&amp;D carried out in Europe would be a crucial factor behind Europe’s attempt at becoming the most competitive region in the world. </a:t>
            </a:r>
            <a:endParaRPr lang="en-GB" sz="2000" dirty="0" smtClean="0">
              <a:ea typeface="ＭＳ Ｐゴシック" pitchFamily="34" charset="-128"/>
            </a:endParaRPr>
          </a:p>
        </p:txBody>
      </p:sp>
    </p:spTree>
    <p:extLst>
      <p:ext uri="{BB962C8B-B14F-4D97-AF65-F5344CB8AC3E}">
        <p14:creationId xmlns="" xmlns:p14="http://schemas.microsoft.com/office/powerpoint/2010/main" val="1337278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Innovation</a:t>
            </a:r>
            <a:r>
              <a:rPr lang="nl-NL" dirty="0" smtClean="0"/>
              <a:t> studies </a:t>
            </a:r>
            <a:r>
              <a:rPr lang="nl-NL" dirty="0" err="1" smtClean="0"/>
              <a:t>and</a:t>
            </a:r>
            <a:r>
              <a:rPr lang="nl-NL" dirty="0" smtClean="0"/>
              <a:t> </a:t>
            </a:r>
            <a:r>
              <a:rPr lang="nl-NL" dirty="0" err="1" smtClean="0"/>
              <a:t>positivism</a:t>
            </a:r>
            <a:endParaRPr lang="nl-NL" dirty="0"/>
          </a:p>
        </p:txBody>
      </p:sp>
      <p:sp>
        <p:nvSpPr>
          <p:cNvPr id="3" name="Content Placeholder 2"/>
          <p:cNvSpPr>
            <a:spLocks noGrp="1"/>
          </p:cNvSpPr>
          <p:nvPr>
            <p:ph idx="1"/>
          </p:nvPr>
        </p:nvSpPr>
        <p:spPr/>
        <p:txBody>
          <a:bodyPr>
            <a:normAutofit fontScale="55000" lnSpcReduction="20000"/>
          </a:bodyPr>
          <a:lstStyle/>
          <a:p>
            <a:r>
              <a:rPr lang="en-GB" altLang="en-US" dirty="0" smtClean="0"/>
              <a:t>Partly based on the focus on industrial technology and innovation, a positive vision became “enshrined” in any policy debate on innovation. </a:t>
            </a:r>
          </a:p>
          <a:p>
            <a:r>
              <a:rPr lang="en-GB" altLang="en-US" dirty="0" smtClean="0"/>
              <a:t>Chris Freeman with his seminal work on Unemployment and Innovation was, possibly without realizing it, instrumental in this. In most of our TEMP work in the late 70’s early 80’s, which involved substantial modelling work, the focus quickly shifted towards the importance of innovation for growth, its clustering, “systemic nature”, radical features. Freeman’s reliance on Schumpeter rather than Keynes, as Charles Cooper had done in the early days of TEMPO  was the main cause for this.    </a:t>
            </a:r>
            <a:endParaRPr lang="en-US" altLang="en-US" dirty="0"/>
          </a:p>
          <a:p>
            <a:r>
              <a:rPr lang="en-GB" dirty="0" smtClean="0"/>
              <a:t>So, </a:t>
            </a:r>
            <a:r>
              <a:rPr lang="en-GB" i="1" dirty="0" smtClean="0"/>
              <a:t>“innovation is good for you”</a:t>
            </a:r>
            <a:r>
              <a:rPr lang="en-GB" dirty="0" smtClean="0"/>
              <a:t> became a common feature of most science, technology and innovation studies and policies over the last decades.  </a:t>
            </a:r>
          </a:p>
          <a:p>
            <a:r>
              <a:rPr lang="en-GB" dirty="0" smtClean="0"/>
              <a:t>In many ways this is surprising given the fact that innovation </a:t>
            </a:r>
            <a:r>
              <a:rPr lang="en-GB" b="1" i="1" dirty="0" smtClean="0"/>
              <a:t>failure</a:t>
            </a:r>
            <a:r>
              <a:rPr lang="en-GB" dirty="0" smtClean="0"/>
              <a:t> rather than innovation </a:t>
            </a:r>
            <a:r>
              <a:rPr lang="en-GB" b="1" i="1" dirty="0" smtClean="0"/>
              <a:t>success</a:t>
            </a:r>
            <a:r>
              <a:rPr lang="en-GB" dirty="0" smtClean="0"/>
              <a:t> appears a more common feature in micro innovation studies (see e.g. the so-called SAPPHO study at SPRU in the 70’s and the Yale study in the 80’s).</a:t>
            </a:r>
          </a:p>
          <a:p>
            <a:r>
              <a:rPr lang="en-GB" dirty="0" smtClean="0"/>
              <a:t>But also at the macro-level the evidence from historical studies on the “locking in” to technological inferior trajectories; on  the conflicts between innovation support policies and the speed of diffusion; on technological unemployment and today the international/global employment displacement associated with new technologies and innovation. </a:t>
            </a:r>
          </a:p>
          <a:p>
            <a:pPr marL="0" indent="0">
              <a:buNone/>
            </a:pPr>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a:t>
            </a:r>
            <a:r>
              <a:rPr lang="nl-NL" dirty="0" smtClean="0"/>
              <a:t>. </a:t>
            </a:r>
            <a:r>
              <a:rPr lang="nl-NL" dirty="0" err="1" smtClean="0"/>
              <a:t>Innovation</a:t>
            </a:r>
            <a:r>
              <a:rPr lang="nl-NL" dirty="0" smtClean="0"/>
              <a:t> as “</a:t>
            </a:r>
            <a:r>
              <a:rPr lang="nl-NL" dirty="0" err="1" smtClean="0"/>
              <a:t>creative</a:t>
            </a:r>
            <a:r>
              <a:rPr lang="nl-NL" dirty="0" smtClean="0"/>
              <a:t> </a:t>
            </a:r>
            <a:r>
              <a:rPr lang="nl-NL" dirty="0" err="1" smtClean="0"/>
              <a:t>destruction</a:t>
            </a:r>
            <a:r>
              <a:rPr lang="nl-NL" dirty="0" smtClean="0"/>
              <a:t>” and as “</a:t>
            </a:r>
            <a:r>
              <a:rPr lang="nl-NL" dirty="0" err="1" smtClean="0"/>
              <a:t>destructive</a:t>
            </a:r>
            <a:r>
              <a:rPr lang="nl-NL" dirty="0" smtClean="0"/>
              <a:t> </a:t>
            </a:r>
            <a:r>
              <a:rPr lang="nl-NL" dirty="0" err="1" smtClean="0"/>
              <a:t>creation</a:t>
            </a:r>
            <a:r>
              <a:rPr lang="nl-NL" dirty="0" smtClean="0"/>
              <a:t>” </a:t>
            </a:r>
            <a:endParaRPr lang="nl-NL" dirty="0"/>
          </a:p>
        </p:txBody>
      </p:sp>
      <p:sp>
        <p:nvSpPr>
          <p:cNvPr id="3" name="Content Placeholder 2"/>
          <p:cNvSpPr>
            <a:spLocks noGrp="1"/>
          </p:cNvSpPr>
          <p:nvPr>
            <p:ph idx="1"/>
          </p:nvPr>
        </p:nvSpPr>
        <p:spPr/>
        <p:txBody>
          <a:bodyPr>
            <a:normAutofit fontScale="62500" lnSpcReduction="20000"/>
          </a:bodyPr>
          <a:lstStyle/>
          <a:p>
            <a:r>
              <a:rPr lang="en-GB" dirty="0" smtClean="0"/>
              <a:t>In most of these studies, and following in particular historical analogies in line with the contribution of Schumpeter, one identified “innovation” at the societal level as a positive factor in bringing about structural change. </a:t>
            </a:r>
          </a:p>
          <a:p>
            <a:r>
              <a:rPr lang="en-GB" dirty="0" smtClean="0"/>
              <a:t>Representing, in Schumpeter’s terminology a process of “</a:t>
            </a:r>
            <a:r>
              <a:rPr lang="en-GB" b="1" i="1" dirty="0" smtClean="0"/>
              <a:t>creative destruction</a:t>
            </a:r>
            <a:r>
              <a:rPr lang="en-GB" dirty="0" smtClean="0"/>
              <a:t>”. The introduction of new technologies and the organisational changes accompanying its introduction challenges the economic structure with new firms emerging challenging existing firms and organisations who have to adjust or will disappear. It is this process of creative destruction which renews society’s dynamics and leads ultimately society to higher levels of economic development and welfare – destroying a few incumbents to the benefit of many newcomers;</a:t>
            </a:r>
          </a:p>
          <a:p>
            <a:r>
              <a:rPr lang="en-GB" dirty="0" smtClean="0"/>
              <a:t>Doing so, and as noted by Paul David, one never defined, contrary to the economics of R&amp;D (</a:t>
            </a:r>
            <a:r>
              <a:rPr lang="en-GB" dirty="0" err="1" smtClean="0"/>
              <a:t>Harrod</a:t>
            </a:r>
            <a:r>
              <a:rPr lang="en-GB" dirty="0" smtClean="0"/>
              <a:t>-neutral technical change), the existence of an optimal pace of structural change or innovation.</a:t>
            </a:r>
          </a:p>
          <a:p>
            <a:r>
              <a:rPr lang="en-GB" dirty="0" smtClean="0"/>
              <a:t>I have argued that now and then there is an exact opposite pattern being dominant: a process of “</a:t>
            </a:r>
            <a:r>
              <a:rPr lang="en-GB" b="1" i="1" dirty="0" smtClean="0"/>
              <a:t>destructive creation</a:t>
            </a:r>
            <a:r>
              <a:rPr lang="en-GB" dirty="0" smtClean="0"/>
              <a:t>” – innovation benefiting a few at the expense of many. </a:t>
            </a:r>
            <a:endParaRPr lang="nl-NL" dirty="0" smtClean="0"/>
          </a:p>
          <a:p>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Characteristics of destructive creation</a:t>
            </a:r>
            <a:endParaRPr lang="nl-NL" dirty="0"/>
          </a:p>
        </p:txBody>
      </p:sp>
      <p:sp>
        <p:nvSpPr>
          <p:cNvPr id="3" name="Content Placeholder 2"/>
          <p:cNvSpPr>
            <a:spLocks noGrp="1"/>
          </p:cNvSpPr>
          <p:nvPr>
            <p:ph idx="1"/>
          </p:nvPr>
        </p:nvSpPr>
        <p:spPr/>
        <p:txBody>
          <a:bodyPr>
            <a:normAutofit fontScale="70000" lnSpcReduction="20000"/>
          </a:bodyPr>
          <a:lstStyle/>
          <a:p>
            <a:r>
              <a:rPr lang="en-GB" dirty="0" smtClean="0"/>
              <a:t>A common feature of “destructive creation” appears its easy, free rider nature and its dependency on networks whereby the regulatory framework governing the network provides sometimes the major source for innovation.  </a:t>
            </a:r>
            <a:endParaRPr lang="nl-NL" dirty="0" smtClean="0"/>
          </a:p>
          <a:p>
            <a:r>
              <a:rPr lang="en-GB" dirty="0" smtClean="0"/>
              <a:t>The core reason why such patterns of “destructive creation” appear to have blossomed over the last ten to twenty years is closely related to the advent of new, digital Information and Communication Technologies (ICT). </a:t>
            </a:r>
          </a:p>
          <a:p>
            <a:r>
              <a:rPr lang="en-GB" dirty="0" smtClean="0"/>
              <a:t>ICT has allowed for a dramatic growth in opportunities what has become known as the long tail of product and service delivery differentiation.  </a:t>
            </a:r>
          </a:p>
          <a:p>
            <a:r>
              <a:rPr lang="en-GB" dirty="0" smtClean="0"/>
              <a:t>This has had major growth effects allowing for satisfaction of consumers’ wants along the demand curve.  New “versions” have emerged and have been behind the rapid growth of many new varieties of services. </a:t>
            </a:r>
            <a:endParaRPr lang="nl-NL"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Regulation driven innovation</a:t>
            </a:r>
            <a:endParaRPr lang="nl-NL" dirty="0"/>
          </a:p>
        </p:txBody>
      </p:sp>
      <p:sp>
        <p:nvSpPr>
          <p:cNvPr id="3" name="Content Placeholder 2"/>
          <p:cNvSpPr>
            <a:spLocks noGrp="1"/>
          </p:cNvSpPr>
          <p:nvPr>
            <p:ph idx="1"/>
          </p:nvPr>
        </p:nvSpPr>
        <p:spPr/>
        <p:txBody>
          <a:bodyPr>
            <a:normAutofit fontScale="70000" lnSpcReduction="20000"/>
          </a:bodyPr>
          <a:lstStyle/>
          <a:p>
            <a:r>
              <a:rPr lang="en-GB" dirty="0" smtClean="0"/>
              <a:t>However the emergence of such service differentiation has also led to opportunities for cherry picking: for selecting profitable segments of demand which were essential though for the “full” service delivery. </a:t>
            </a:r>
          </a:p>
          <a:p>
            <a:r>
              <a:rPr lang="en-GB" dirty="0" smtClean="0"/>
              <a:t>As a result, many features of “universal service” delivery associated with the previous network service delivery have come under pressure. Their quality of delivery has become of lower quality or in the worst case has even become discontinued. In network services it has increasingly become expensive to be poor.</a:t>
            </a:r>
          </a:p>
          <a:p>
            <a:r>
              <a:rPr lang="en-GB" dirty="0" smtClean="0"/>
              <a:t>At the same time, network regulators were neither well-prepared nor informed about the many new digital opportunities. On the contrary deregulation led to new products or service delivery, inspired by the change in regulation, exploiting more fully the new digital opportunities of product differentiation with in some cases negative societal externalities or even systemic failures.  </a:t>
            </a:r>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 need for innovation assessment?</a:t>
            </a:r>
            <a:endParaRPr lang="nl-NL" dirty="0"/>
          </a:p>
        </p:txBody>
      </p:sp>
      <p:sp>
        <p:nvSpPr>
          <p:cNvPr id="3" name="Content Placeholder 2"/>
          <p:cNvSpPr>
            <a:spLocks noGrp="1"/>
          </p:cNvSpPr>
          <p:nvPr>
            <p:ph idx="1"/>
          </p:nvPr>
        </p:nvSpPr>
        <p:spPr/>
        <p:txBody>
          <a:bodyPr>
            <a:normAutofit fontScale="70000" lnSpcReduction="20000"/>
          </a:bodyPr>
          <a:lstStyle/>
          <a:p>
            <a:r>
              <a:rPr lang="en-GB" dirty="0" smtClean="0"/>
              <a:t>Economists, and social scientists more generally, seem to have not been sufficiently forthcoming in highlighting the limits of innovation in sectors where forms of “</a:t>
            </a:r>
            <a:r>
              <a:rPr lang="en-GB" i="1" dirty="0" smtClean="0"/>
              <a:t>destructive creation</a:t>
            </a:r>
            <a:r>
              <a:rPr lang="en-GB" dirty="0" smtClean="0"/>
              <a:t>” appear much more common than usual forms of creative destruction.  </a:t>
            </a:r>
          </a:p>
          <a:p>
            <a:r>
              <a:rPr lang="en-US" dirty="0" smtClean="0"/>
              <a:t>Colleagues in the Science and Technology Studies community, by contrast did have a well documented framework in which they explicitly looked at some of the possible negative externalities of technical inventions, generally referred to as “Technology Assessment”. </a:t>
            </a:r>
            <a:endParaRPr lang="nl-NL" dirty="0" smtClean="0"/>
          </a:p>
          <a:p>
            <a:r>
              <a:rPr lang="nl-NL" dirty="0" smtClean="0"/>
              <a:t>But these were first and foremost technological or science assessments paying particular attention to ethical and broader environmental and/or energy dependency/safety concerns. </a:t>
            </a:r>
          </a:p>
          <a:p>
            <a:r>
              <a:rPr lang="en-GB" dirty="0" smtClean="0"/>
              <a:t>The question therefore remains: what about innovation assessment</a:t>
            </a:r>
            <a:r>
              <a:rPr lang="nl-NL" dirty="0" smtClean="0"/>
              <a:t>? </a:t>
            </a:r>
          </a:p>
          <a:p>
            <a:endParaRPr lang="nl-NL"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a:t>
            </a:r>
            <a:r>
              <a:rPr lang="nl-NL" dirty="0" smtClean="0"/>
              <a:t>. Two cases of destructive creation</a:t>
            </a:r>
            <a:endParaRPr lang="nl-NL" dirty="0"/>
          </a:p>
        </p:txBody>
      </p:sp>
      <p:sp>
        <p:nvSpPr>
          <p:cNvPr id="3" name="Content Placeholder 2"/>
          <p:cNvSpPr>
            <a:spLocks noGrp="1"/>
          </p:cNvSpPr>
          <p:nvPr>
            <p:ph idx="1"/>
          </p:nvPr>
        </p:nvSpPr>
        <p:spPr/>
        <p:txBody>
          <a:bodyPr>
            <a:normAutofit fontScale="70000" lnSpcReduction="20000"/>
          </a:bodyPr>
          <a:lstStyle/>
          <a:p>
            <a:r>
              <a:rPr lang="en-GB" dirty="0" smtClean="0"/>
              <a:t>Two examples of such patterns of “</a:t>
            </a:r>
            <a:r>
              <a:rPr lang="en-GB" b="1" i="1" dirty="0" smtClean="0"/>
              <a:t>destructive creation</a:t>
            </a:r>
            <a:r>
              <a:rPr lang="en-GB" dirty="0" smtClean="0"/>
              <a:t>”: </a:t>
            </a:r>
          </a:p>
          <a:p>
            <a:pPr lvl="1"/>
            <a:r>
              <a:rPr lang="en-GB" dirty="0" smtClean="0"/>
              <a:t>first within the old framework of industrial innovation, the trend towards an ecologically unsustainable, innovation-led consumerism growth path; </a:t>
            </a:r>
          </a:p>
          <a:p>
            <a:pPr lvl="1"/>
            <a:r>
              <a:rPr lang="en-GB" dirty="0" smtClean="0"/>
              <a:t>second within the new network ICT-led innovation framework, financial innovations as the case </a:t>
            </a:r>
            <a:r>
              <a:rPr lang="en-GB" i="1" dirty="0" smtClean="0"/>
              <a:t>par excellence</a:t>
            </a:r>
            <a:r>
              <a:rPr lang="en-GB" dirty="0" smtClean="0"/>
              <a:t> of “destructive creation”. </a:t>
            </a:r>
          </a:p>
          <a:p>
            <a:r>
              <a:rPr lang="en-GB" dirty="0" smtClean="0"/>
              <a:t>In each of these cases the solution will have to be found in strengthening society’s capacity to develop innovations of the welfare enhancing “</a:t>
            </a:r>
            <a:r>
              <a:rPr lang="en-GB" b="1" i="1" dirty="0" smtClean="0"/>
              <a:t>creative destructive</a:t>
            </a:r>
            <a:r>
              <a:rPr lang="en-GB" dirty="0" smtClean="0"/>
              <a:t>” type. </a:t>
            </a:r>
          </a:p>
          <a:p>
            <a:r>
              <a:rPr lang="en-GB" dirty="0" smtClean="0"/>
              <a:t>This raises some fundamental policy challenges which raise not just questions about the quality also about the appropriate level of policy governance. Surprising how these underlying economic rationales are rarely part of policy discussions at global and EU level.</a:t>
            </a:r>
            <a:endParaRPr lang="nl-N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a:t>
            </a:r>
            <a:r>
              <a:rPr lang="nl-NL" dirty="0" smtClean="0"/>
              <a:t>a. </a:t>
            </a:r>
            <a:r>
              <a:rPr lang="en-US" dirty="0" smtClean="0"/>
              <a:t>Innovation, planned obsolescence and unsustainable consumption </a:t>
            </a:r>
            <a:endParaRPr lang="nl-NL" dirty="0"/>
          </a:p>
        </p:txBody>
      </p:sp>
      <p:sp>
        <p:nvSpPr>
          <p:cNvPr id="3" name="Content Placeholder 2"/>
          <p:cNvSpPr>
            <a:spLocks noGrp="1"/>
          </p:cNvSpPr>
          <p:nvPr>
            <p:ph idx="1"/>
          </p:nvPr>
        </p:nvSpPr>
        <p:spPr/>
        <p:txBody>
          <a:bodyPr>
            <a:normAutofit fontScale="77500" lnSpcReduction="20000"/>
          </a:bodyPr>
          <a:lstStyle/>
          <a:p>
            <a:r>
              <a:rPr lang="en-US" dirty="0" smtClean="0"/>
              <a:t>A close look at the way innovation in consumer goods might have led our societies to a conspicuous consumption path of innovation led “destructive creation” growth.</a:t>
            </a:r>
            <a:r>
              <a:rPr lang="en-GB" dirty="0" smtClean="0"/>
              <a:t> </a:t>
            </a:r>
          </a:p>
          <a:p>
            <a:r>
              <a:rPr lang="en-US" dirty="0" smtClean="0"/>
              <a:t>In most modern growth models, the decision to invest in research and development is driven by the prospect of monopoly profits on the incremental value that new vintages provide. In short, innovation goes hand-in-hand with value creation. </a:t>
            </a:r>
          </a:p>
          <a:p>
            <a:r>
              <a:rPr lang="en-US" dirty="0" smtClean="0"/>
              <a:t>Yet one can also imagine an opposite pattern: a process in which innovation actually destroys the usage value of the existing stock of durable goods and as a result induces consumers to have to repeat their purchase. </a:t>
            </a:r>
          </a:p>
          <a:p>
            <a:r>
              <a:rPr lang="en-US" dirty="0" smtClean="0"/>
              <a:t>Example: Emilio </a:t>
            </a:r>
            <a:r>
              <a:rPr lang="en-GB" dirty="0" err="1" smtClean="0"/>
              <a:t>Calvano’s</a:t>
            </a:r>
            <a:r>
              <a:rPr lang="en-GB" dirty="0" smtClean="0"/>
              <a:t> model of 2007</a:t>
            </a:r>
            <a:endParaRPr lang="nl-N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Calvano’s formal model</a:t>
            </a:r>
            <a:endParaRPr lang="nl-NL" dirty="0"/>
          </a:p>
        </p:txBody>
      </p:sp>
      <p:sp>
        <p:nvSpPr>
          <p:cNvPr id="3" name="Content Placeholder 2"/>
          <p:cNvSpPr>
            <a:spLocks noGrp="1"/>
          </p:cNvSpPr>
          <p:nvPr>
            <p:ph idx="1"/>
          </p:nvPr>
        </p:nvSpPr>
        <p:spPr/>
        <p:txBody>
          <a:bodyPr>
            <a:normAutofit fontScale="62500" lnSpcReduction="20000"/>
          </a:bodyPr>
          <a:lstStyle/>
          <a:p>
            <a:r>
              <a:rPr lang="en-US" dirty="0" err="1" smtClean="0"/>
              <a:t>Calvano’s</a:t>
            </a:r>
            <a:r>
              <a:rPr lang="en-US" dirty="0" smtClean="0"/>
              <a:t> formal analysis shows that destructive creation unambiguously leads to higher profits whatever the innovation costs. On second thought this shouldn’t come as a surprise. “The power to “wreck” the value of old versions of a product ends up serving restoring profits.”</a:t>
            </a:r>
          </a:p>
          <a:p>
            <a:r>
              <a:rPr lang="en-US" dirty="0" smtClean="0"/>
              <a:t>Of course, this destruction of others’ monopolies may happen to the destructive creator later, but the point is that there is no mechanism to take into account the optimal timing of innovations in regard to the destruction costs of all sorts of affected capital. </a:t>
            </a:r>
          </a:p>
          <a:p>
            <a:r>
              <a:rPr lang="en-GB" dirty="0" smtClean="0"/>
              <a:t>The analysis presented by </a:t>
            </a:r>
            <a:r>
              <a:rPr lang="en-GB" dirty="0" err="1" smtClean="0"/>
              <a:t>Calvano</a:t>
            </a:r>
            <a:r>
              <a:rPr lang="en-GB" dirty="0" smtClean="0"/>
              <a:t> highlights the fact that the </a:t>
            </a:r>
            <a:r>
              <a:rPr lang="en-US" dirty="0" smtClean="0"/>
              <a:t>phenomenon of “destructive creation” is rather widespread and has been very much induced by the emergence of new ICT consumer goods.</a:t>
            </a:r>
          </a:p>
          <a:p>
            <a:r>
              <a:rPr lang="en-US" dirty="0" smtClean="0"/>
              <a:t>Easy and cheap ways in which existing usage value can be destroyed is through e.g. product design and restrictive aftermarket practices, and in the extreme case through so-called “planned obsolescence” limiting on purpose the life span of particular consumer goods</a:t>
            </a:r>
            <a:r>
              <a:rPr lang="en-GB" dirty="0" smtClean="0"/>
              <a:t>.</a:t>
            </a:r>
            <a:r>
              <a:rPr lang="en-US" dirty="0" smtClean="0"/>
              <a:t> </a:t>
            </a:r>
            <a:endParaRPr lang="nl-NL" dirty="0" smtClean="0"/>
          </a:p>
          <a:p>
            <a:endParaRPr lang="nl-N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 rather pervasive process</a:t>
            </a:r>
            <a:endParaRPr lang="nl-NL" dirty="0"/>
          </a:p>
        </p:txBody>
      </p:sp>
      <p:sp>
        <p:nvSpPr>
          <p:cNvPr id="3" name="Content Placeholder 2"/>
          <p:cNvSpPr>
            <a:spLocks noGrp="1"/>
          </p:cNvSpPr>
          <p:nvPr>
            <p:ph idx="1"/>
          </p:nvPr>
        </p:nvSpPr>
        <p:spPr/>
        <p:txBody>
          <a:bodyPr>
            <a:normAutofit fontScale="62500" lnSpcReduction="20000"/>
          </a:bodyPr>
          <a:lstStyle/>
          <a:p>
            <a:r>
              <a:rPr lang="en-US" dirty="0" smtClean="0"/>
              <a:t>It is actually surprising in how many areas processes of “</a:t>
            </a:r>
            <a:r>
              <a:rPr lang="en-US" i="1" dirty="0" smtClean="0"/>
              <a:t>destructive creation</a:t>
            </a:r>
            <a:r>
              <a:rPr lang="en-US" dirty="0" smtClean="0"/>
              <a:t>” exist that hinder prolonged usage and induce customers to migrate continuously to newer models. </a:t>
            </a:r>
          </a:p>
          <a:p>
            <a:r>
              <a:rPr lang="en-US" dirty="0" smtClean="0"/>
              <a:t>The most extreme and widespread case would be new product design in e.g. fashion clothing or shoes destroying existing output, but there are of course many other forms and sorts of restrictive aftermarket practices which can be found in many ICT related sectors such as software writers limiting backward compatibility, or electronic goods manufacturers ceasing to supply essential after-sales services or spare parts for older products (smart phones, mobiles, </a:t>
            </a:r>
            <a:r>
              <a:rPr lang="en-US" dirty="0" err="1" smtClean="0"/>
              <a:t>i</a:t>
            </a:r>
            <a:r>
              <a:rPr lang="en-US" dirty="0" smtClean="0"/>
              <a:t>-Pods, </a:t>
            </a:r>
            <a:r>
              <a:rPr lang="en-US" dirty="0" err="1" smtClean="0"/>
              <a:t>i</a:t>
            </a:r>
            <a:r>
              <a:rPr lang="en-US" dirty="0" smtClean="0"/>
              <a:t>-Pads). </a:t>
            </a:r>
            <a:r>
              <a:rPr lang="en-GB" dirty="0" smtClean="0"/>
              <a:t>See the legal case brought against Apple in 2003 with respect to the planned obsolescence of the battery life of the batteries in the iPod. </a:t>
            </a:r>
            <a:endParaRPr lang="en-US" dirty="0" smtClean="0"/>
          </a:p>
          <a:p>
            <a:r>
              <a:rPr lang="en-GB" dirty="0" smtClean="0"/>
              <a:t>Paul David termed this, the innovation fetish Imelda Marco syndrome “</a:t>
            </a:r>
            <a:r>
              <a:rPr lang="en-US" dirty="0" smtClean="0"/>
              <a:t>in memory of a famous instance of the uncontrollable, obsessive accumulation of more and more pairs of women’ shoes (another, richly documented fetish object).”</a:t>
            </a:r>
            <a:r>
              <a:rPr lang="en-GB" dirty="0" smtClean="0"/>
              <a:t>  </a:t>
            </a:r>
            <a:endParaRPr lang="nl-NL" dirty="0" smtClean="0"/>
          </a:p>
          <a:p>
            <a:pPr>
              <a:buNone/>
            </a:pP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 particularly welcome this initiative from Alessandro </a:t>
            </a:r>
            <a:r>
              <a:rPr lang="en-US" dirty="0" err="1" smtClean="0"/>
              <a:t>Nuvolari</a:t>
            </a:r>
            <a:r>
              <a:rPr lang="en-US" dirty="0" smtClean="0"/>
              <a:t>.</a:t>
            </a:r>
            <a:r>
              <a:rPr lang="en-US" dirty="0" smtClean="0"/>
              <a:t> I owe a lot to Chris Freeman both at the personal level, intellectually and even organizationally as he created and developed SPRU at the University of Sussex, still today a unique research and training institute covering the full spectrum of science, technology and innovation studies from different perspectives and disciplines. </a:t>
            </a:r>
          </a:p>
          <a:p>
            <a:r>
              <a:rPr lang="en-US" dirty="0" smtClean="0"/>
              <a:t>And it is great to come and see the Italian institutional creation of his thoughts with the Institute of Economics at the </a:t>
            </a:r>
            <a:r>
              <a:rPr lang="en-US" dirty="0" err="1" smtClean="0"/>
              <a:t>Scuola</a:t>
            </a:r>
            <a:r>
              <a:rPr lang="en-US" dirty="0" smtClean="0"/>
              <a:t> </a:t>
            </a:r>
            <a:r>
              <a:rPr lang="en-US" dirty="0" err="1" smtClean="0"/>
              <a:t>Superiore</a:t>
            </a:r>
            <a:r>
              <a:rPr lang="en-US" dirty="0" smtClean="0"/>
              <a:t> </a:t>
            </a:r>
            <a:r>
              <a:rPr lang="en-US" dirty="0" err="1" smtClean="0"/>
              <a:t>Sant’Anna</a:t>
            </a:r>
            <a:r>
              <a:rPr lang="en-US" dirty="0" smtClean="0"/>
              <a:t> here in Pisa. </a:t>
            </a:r>
          </a:p>
          <a:p>
            <a:r>
              <a:rPr lang="en-US" dirty="0" smtClean="0"/>
              <a:t>And meeting so many friends and old and younger colleagues from Giovanni as we got to know each other and became friends back in the late 70’s, early 80’s at SPRU, Luigi, Alessandro at MERIT and so many others Italian colleagues. We miss you </a:t>
            </a:r>
            <a:r>
              <a:rPr lang="en-US" smtClean="0"/>
              <a:t>in Maastricht! </a:t>
            </a:r>
            <a:endParaRPr lang="en-US" dirty="0" smtClean="0"/>
          </a:p>
          <a:p>
            <a:r>
              <a:rPr lang="en-US" dirty="0" smtClean="0"/>
              <a:t>Chris Freeman has also been my inspiration in the creation of MERIT in 1988, now UNU-MERIT. He influenced not just my thinking, sometimes in the exact opposite direction, but also my approach to research management and entrepreneurship . </a:t>
            </a:r>
          </a:p>
          <a:p>
            <a:r>
              <a:rPr lang="en-US" dirty="0" smtClean="0"/>
              <a:t>Before becoming too serious, I’ll start with some of those more personal reflections as they blossomed in SPRU when, and I’m sure  Giovanni will remember, when we were still young.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Conspicuous innovation growth</a:t>
            </a:r>
            <a:endParaRPr lang="nl-NL" dirty="0"/>
          </a:p>
        </p:txBody>
      </p:sp>
      <p:sp>
        <p:nvSpPr>
          <p:cNvPr id="3" name="Content Placeholder 2"/>
          <p:cNvSpPr>
            <a:spLocks noGrp="1"/>
          </p:cNvSpPr>
          <p:nvPr>
            <p:ph idx="1"/>
          </p:nvPr>
        </p:nvSpPr>
        <p:spPr/>
        <p:txBody>
          <a:bodyPr>
            <a:normAutofit fontScale="62500" lnSpcReduction="20000"/>
          </a:bodyPr>
          <a:lstStyle/>
          <a:p>
            <a:r>
              <a:rPr lang="en-US" dirty="0" smtClean="0"/>
              <a:t>This “</a:t>
            </a:r>
            <a:r>
              <a:rPr lang="en-US" i="1" dirty="0" smtClean="0"/>
              <a:t>conspicuous innovation”</a:t>
            </a:r>
            <a:r>
              <a:rPr lang="en-US" dirty="0" smtClean="0"/>
              <a:t> consumption growth path which in its environmental impact and ecological footprint is not only unsustainable in the developed world, it’s increasingly so in emerging countries.</a:t>
            </a:r>
          </a:p>
          <a:p>
            <a:r>
              <a:rPr lang="en-US" dirty="0" smtClean="0"/>
              <a:t>Warrants a shift in the process of research and innovation:</a:t>
            </a:r>
          </a:p>
          <a:p>
            <a:r>
              <a:rPr lang="en-GB" dirty="0" smtClean="0">
                <a:ea typeface="ＭＳ Ｐゴシック" pitchFamily="34" charset="-128"/>
              </a:rPr>
              <a:t>Traditionally consumer product innovation has been driven by </a:t>
            </a:r>
            <a:r>
              <a:rPr lang="en-GB" i="1" dirty="0" smtClean="0">
                <a:ea typeface="ＭＳ Ｐゴシック" pitchFamily="34" charset="-128"/>
              </a:rPr>
              <a:t>professional use</a:t>
            </a:r>
            <a:r>
              <a:rPr lang="en-GB" dirty="0" smtClean="0">
                <a:ea typeface="ＭＳ Ｐゴシック" pitchFamily="34" charset="-128"/>
              </a:rPr>
              <a:t> demand directed towards the tip of the income pyramid: the long tail of product quality, professional use improvements.</a:t>
            </a:r>
          </a:p>
          <a:p>
            <a:r>
              <a:rPr lang="en-US" dirty="0" smtClean="0">
                <a:ea typeface="ＭＳ Ｐゴシック" pitchFamily="34" charset="-128"/>
              </a:rPr>
              <a:t>While this has offered growth expansion opportunities to firms thanks to rising income inequality in developed and emerging economies, it is economically unsustainable:  search on the part of the business community in the absence of Keynesian global redistribution policies for long tails elsewhere (remember Ford’s T-model):</a:t>
            </a:r>
          </a:p>
          <a:p>
            <a:pPr lvl="1"/>
            <a:r>
              <a:rPr lang="en-US" dirty="0" smtClean="0">
                <a:ea typeface="ＭＳ Ｐゴシック" pitchFamily="34" charset="-128"/>
              </a:rPr>
              <a:t>At middle income levels, youngsters, elderly, etc. </a:t>
            </a:r>
          </a:p>
          <a:p>
            <a:pPr lvl="1"/>
            <a:r>
              <a:rPr lang="en-US" dirty="0" smtClean="0">
                <a:ea typeface="ＭＳ Ｐゴシック" pitchFamily="34" charset="-128"/>
              </a:rPr>
              <a:t>At low income,  bottom of the pyramid (</a:t>
            </a:r>
            <a:r>
              <a:rPr lang="en-US" dirty="0" err="1" smtClean="0">
                <a:ea typeface="ＭＳ Ｐゴシック" pitchFamily="34" charset="-128"/>
              </a:rPr>
              <a:t>BoP</a:t>
            </a:r>
            <a:r>
              <a:rPr lang="en-US" dirty="0" smtClean="0">
                <a:ea typeface="ＭＳ Ｐゴシック" pitchFamily="34" charset="-128"/>
              </a:rPr>
              <a:t>) innovations (</a:t>
            </a:r>
            <a:r>
              <a:rPr lang="en-US" dirty="0" err="1" smtClean="0">
                <a:ea typeface="ＭＳ Ｐゴシック" pitchFamily="34" charset="-128"/>
              </a:rPr>
              <a:t>Prahalad</a:t>
            </a:r>
            <a:r>
              <a:rPr lang="en-US" dirty="0" smtClean="0">
                <a:ea typeface="ＭＳ Ｐゴシック" pitchFamily="34" charset="-128"/>
              </a:rPr>
              <a:t>), local grassroots innovation (Anil Gupta).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755576" y="548680"/>
            <a:ext cx="7704856" cy="5760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r>
              <a:rPr lang="en-US" sz="4000" dirty="0" smtClean="0">
                <a:ea typeface="ＭＳ Ｐゴシック" pitchFamily="34" charset="-128"/>
              </a:rPr>
              <a:t>Frugal innovation and developing country markets</a:t>
            </a:r>
          </a:p>
        </p:txBody>
      </p:sp>
      <p:sp>
        <p:nvSpPr>
          <p:cNvPr id="32771" name="Rectangle 3"/>
          <p:cNvSpPr>
            <a:spLocks noGrp="1" noChangeArrowheads="1"/>
          </p:cNvSpPr>
          <p:nvPr>
            <p:ph type="body" idx="1"/>
          </p:nvPr>
        </p:nvSpPr>
        <p:spPr/>
        <p:txBody>
          <a:bodyPr/>
          <a:lstStyle/>
          <a:p>
            <a:pPr>
              <a:lnSpc>
                <a:spcPct val="80000"/>
              </a:lnSpc>
            </a:pPr>
            <a:r>
              <a:rPr lang="en-US" sz="1800" dirty="0" smtClean="0">
                <a:latin typeface="Calibri" pitchFamily="34" charset="0"/>
                <a:ea typeface="ＭＳ Ｐゴシック" pitchFamily="34" charset="-128"/>
              </a:rPr>
              <a:t>Developing country markets appear to raise some of the most motivating research/innovation challenges: </a:t>
            </a:r>
          </a:p>
          <a:p>
            <a:pPr lvl="1">
              <a:lnSpc>
                <a:spcPct val="80000"/>
              </a:lnSpc>
            </a:pPr>
            <a:r>
              <a:rPr lang="en-US" sz="1600" dirty="0" smtClean="0">
                <a:latin typeface="Calibri" pitchFamily="34" charset="0"/>
                <a:ea typeface="ＭＳ Ｐゴシック" pitchFamily="34" charset="-128"/>
              </a:rPr>
              <a:t>Autonomy, unwired to high quality infrastructure (energy, water, roads, terrestrial communication);</a:t>
            </a:r>
          </a:p>
          <a:p>
            <a:pPr lvl="1">
              <a:lnSpc>
                <a:spcPct val="80000"/>
              </a:lnSpc>
            </a:pPr>
            <a:r>
              <a:rPr lang="en-US" sz="1600" dirty="0" smtClean="0">
                <a:latin typeface="Calibri" pitchFamily="34" charset="0"/>
                <a:ea typeface="ＭＳ Ｐゴシック" pitchFamily="34" charset="-128"/>
              </a:rPr>
              <a:t>Low education hence necessity of simplicity in use;</a:t>
            </a:r>
          </a:p>
          <a:p>
            <a:pPr lvl="1">
              <a:lnSpc>
                <a:spcPct val="80000"/>
              </a:lnSpc>
            </a:pPr>
            <a:r>
              <a:rPr lang="en-US" sz="1600" dirty="0" smtClean="0">
                <a:latin typeface="Calibri" pitchFamily="34" charset="0"/>
                <a:ea typeface="ＭＳ Ｐゴシック" pitchFamily="34" charset="-128"/>
              </a:rPr>
              <a:t>No maintenance/repair facilities, so intrinsic need for long term sustainability;</a:t>
            </a:r>
          </a:p>
          <a:p>
            <a:pPr lvl="1">
              <a:lnSpc>
                <a:spcPct val="80000"/>
              </a:lnSpc>
            </a:pPr>
            <a:r>
              <a:rPr lang="en-US" sz="1600" dirty="0" smtClean="0">
                <a:latin typeface="Calibri" pitchFamily="34" charset="0"/>
                <a:ea typeface="ＭＳ Ｐゴシック" pitchFamily="34" charset="-128"/>
              </a:rPr>
              <a:t>Extreme income inequalities with strong needs in urban slums and poor rural villages, but barely any current purchasing power;</a:t>
            </a:r>
          </a:p>
          <a:p>
            <a:pPr lvl="1">
              <a:lnSpc>
                <a:spcPct val="80000"/>
              </a:lnSpc>
            </a:pPr>
            <a:r>
              <a:rPr lang="en-US" sz="1600" dirty="0" smtClean="0">
                <a:latin typeface="Calibri" pitchFamily="34" charset="0"/>
                <a:ea typeface="ＭＳ Ｐゴシック" pitchFamily="34" charset="-128"/>
              </a:rPr>
              <a:t>High living risks, so low willingness to invest or borrow money in the long term.</a:t>
            </a:r>
          </a:p>
          <a:p>
            <a:pPr>
              <a:lnSpc>
                <a:spcPct val="80000"/>
              </a:lnSpc>
            </a:pPr>
            <a:r>
              <a:rPr lang="en-US" sz="1800" dirty="0" smtClean="0">
                <a:latin typeface="Calibri" pitchFamily="34" charset="0"/>
                <a:ea typeface="ＭＳ Ｐゴシック" pitchFamily="34" charset="-128"/>
              </a:rPr>
              <a:t>All these features appear also and increasingly of particular value to consumers in developed countries:</a:t>
            </a:r>
          </a:p>
          <a:p>
            <a:pPr lvl="1">
              <a:lnSpc>
                <a:spcPct val="80000"/>
              </a:lnSpc>
            </a:pPr>
            <a:r>
              <a:rPr lang="en-US" sz="1600" dirty="0" smtClean="0">
                <a:latin typeface="Calibri" pitchFamily="34" charset="0"/>
                <a:ea typeface="ＭＳ Ｐゴシック" pitchFamily="34" charset="-128"/>
              </a:rPr>
              <a:t>Autonomy of high quality infrastructure as “freedom of movement”; </a:t>
            </a:r>
          </a:p>
          <a:p>
            <a:pPr lvl="1">
              <a:lnSpc>
                <a:spcPct val="80000"/>
              </a:lnSpc>
            </a:pPr>
            <a:r>
              <a:rPr lang="en-US" sz="1600" dirty="0" smtClean="0">
                <a:latin typeface="Calibri" pitchFamily="34" charset="0"/>
                <a:ea typeface="ＭＳ Ｐゴシック" pitchFamily="34" charset="-128"/>
              </a:rPr>
              <a:t>Shift in the democratization of innovation: from the needs of sophisticated, </a:t>
            </a:r>
            <a:r>
              <a:rPr lang="en-US" sz="1600" dirty="0" err="1" smtClean="0">
                <a:latin typeface="Calibri" pitchFamily="34" charset="0"/>
                <a:ea typeface="ＭＳ Ｐゴシック" pitchFamily="34" charset="-128"/>
              </a:rPr>
              <a:t>bèta</a:t>
            </a:r>
            <a:r>
              <a:rPr lang="en-US" sz="1600" dirty="0" smtClean="0">
                <a:latin typeface="Calibri" pitchFamily="34" charset="0"/>
                <a:ea typeface="ＭＳ Ｐゴシック" pitchFamily="34" charset="-128"/>
              </a:rPr>
              <a:t> users to the needs of (digital) illiterates;</a:t>
            </a:r>
          </a:p>
          <a:p>
            <a:pPr lvl="1">
              <a:lnSpc>
                <a:spcPct val="80000"/>
              </a:lnSpc>
            </a:pPr>
            <a:r>
              <a:rPr lang="en-US" sz="1600" dirty="0" smtClean="0">
                <a:latin typeface="Calibri" pitchFamily="34" charset="0"/>
                <a:ea typeface="ＭＳ Ｐゴシック" pitchFamily="34" charset="-128"/>
              </a:rPr>
              <a:t>Need for zero maintenance and ecological sustainable: cradle to cradle</a:t>
            </a:r>
          </a:p>
          <a:p>
            <a:pPr lvl="1">
              <a:lnSpc>
                <a:spcPct val="80000"/>
              </a:lnSpc>
            </a:pPr>
            <a:r>
              <a:rPr lang="en-US" sz="1600" dirty="0" smtClean="0">
                <a:latin typeface="Calibri" pitchFamily="34" charset="0"/>
                <a:ea typeface="ＭＳ Ｐゴシック" pitchFamily="34" charset="-128"/>
              </a:rPr>
              <a:t>Downsizing the scalability of selling goods in large quantities</a:t>
            </a:r>
          </a:p>
          <a:p>
            <a:pPr lvl="1">
              <a:lnSpc>
                <a:spcPct val="80000"/>
              </a:lnSpc>
            </a:pPr>
            <a:r>
              <a:rPr lang="en-US" sz="1600" dirty="0" smtClean="0">
                <a:latin typeface="Calibri" pitchFamily="34" charset="0"/>
                <a:ea typeface="ＭＳ Ｐゴシック" pitchFamily="34" charset="-128"/>
              </a:rPr>
              <a:t>Relevance of new financial products such as micro-credit and micro-insurance in poor urban areas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smtClean="0"/>
              <a:t/>
            </a:r>
            <a:br>
              <a:rPr lang="en-GB" i="1" dirty="0" smtClean="0"/>
            </a:br>
            <a:r>
              <a:rPr lang="en-GB" dirty="0" smtClean="0"/>
              <a:t>3b. Financial innovations and systemic failure</a:t>
            </a:r>
            <a:r>
              <a:rPr lang="nl-NL" dirty="0" smtClean="0"/>
              <a:t/>
            </a:r>
            <a:br>
              <a:rPr lang="nl-NL" dirty="0" smtClean="0"/>
            </a:br>
            <a:endParaRPr lang="nl-NL" dirty="0"/>
          </a:p>
        </p:txBody>
      </p:sp>
      <p:sp>
        <p:nvSpPr>
          <p:cNvPr id="3" name="Content Placeholder 2"/>
          <p:cNvSpPr>
            <a:spLocks noGrp="1"/>
          </p:cNvSpPr>
          <p:nvPr>
            <p:ph idx="1"/>
          </p:nvPr>
        </p:nvSpPr>
        <p:spPr/>
        <p:txBody>
          <a:bodyPr>
            <a:normAutofit fontScale="70000" lnSpcReduction="20000"/>
          </a:bodyPr>
          <a:lstStyle/>
          <a:p>
            <a:r>
              <a:rPr lang="en-GB" dirty="0" smtClean="0"/>
              <a:t>Financial innovations have actually been described as innovation of the “destructive creation” type and have by now been well studied.</a:t>
            </a:r>
            <a:endParaRPr lang="nl-NL" dirty="0" smtClean="0"/>
          </a:p>
          <a:p>
            <a:r>
              <a:rPr lang="en-GB" dirty="0" smtClean="0"/>
              <a:t>I would disagree with economists claiming that the financial product innovations of the last ten to twenty years, like Credit Default Swaps (CDS) or securitization were just “wind-making” innovations or illustrations of the lack of knowledge of risk management with financial experts. These new financial products were at the time they were introduced truly innovations in the real sense of the term. </a:t>
            </a:r>
          </a:p>
          <a:p>
            <a:r>
              <a:rPr lang="en-GB" dirty="0" smtClean="0"/>
              <a:t>However, their systemic impact on the rest of the system was insufficiently thought over when the banking system was deregulated. Regulators did not pay attention or were unaware of the new innovative opportunities: society missed dramatically an appropriate innovation assessment tool.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Financial </a:t>
            </a:r>
            <a:r>
              <a:rPr lang="nl-NL" dirty="0" err="1" smtClean="0"/>
              <a:t>innovations</a:t>
            </a:r>
            <a:r>
              <a:rPr lang="nl-NL" dirty="0" smtClean="0"/>
              <a:t> </a:t>
            </a:r>
            <a:r>
              <a:rPr lang="nl-NL" dirty="0" err="1" smtClean="0"/>
              <a:t>and</a:t>
            </a:r>
            <a:r>
              <a:rPr lang="nl-NL" dirty="0" smtClean="0"/>
              <a:t> </a:t>
            </a:r>
            <a:r>
              <a:rPr lang="nl-NL" dirty="0" err="1" smtClean="0"/>
              <a:t>destructive</a:t>
            </a:r>
            <a:r>
              <a:rPr lang="nl-NL" dirty="0" smtClean="0"/>
              <a:t> creation</a:t>
            </a:r>
            <a:endParaRPr lang="nl-NL" dirty="0"/>
          </a:p>
        </p:txBody>
      </p:sp>
      <p:sp>
        <p:nvSpPr>
          <p:cNvPr id="3" name="Content Placeholder 2"/>
          <p:cNvSpPr>
            <a:spLocks noGrp="1"/>
          </p:cNvSpPr>
          <p:nvPr>
            <p:ph idx="1"/>
          </p:nvPr>
        </p:nvSpPr>
        <p:spPr/>
        <p:txBody>
          <a:bodyPr>
            <a:normAutofit fontScale="70000" lnSpcReduction="20000"/>
          </a:bodyPr>
          <a:lstStyle/>
          <a:p>
            <a:pPr>
              <a:defRPr/>
            </a:pPr>
            <a:r>
              <a:rPr lang="en-GB" dirty="0"/>
              <a:t>Again there is a clear link here with ICT and the way these digital information technologies, opened up new product/service opportunities. Remember Greenspan’s quote from 2005: “</a:t>
            </a:r>
            <a:r>
              <a:rPr lang="en-US" i="1" dirty="0"/>
              <a:t>recent regulatory reform, coupled with innovative technologies, has stimulated the development of financial products, such as asset-backed securities, collateral loan obligations, and credit default swaps that facilitate the dispersion of risk… These increasingly complex financial instruments have contributed to the development of a far more flexible, efficient, and hence resilient financial system than the one that existed just a quarter-century ago.”</a:t>
            </a:r>
          </a:p>
          <a:p>
            <a:pPr>
              <a:defRPr/>
            </a:pPr>
            <a:r>
              <a:rPr lang="en-US" dirty="0"/>
              <a:t>Our liberalized, deregulated financial sector represents in many ways the perfect example of destructive creation based on short term opportunities. Yesterday and </a:t>
            </a:r>
            <a:r>
              <a:rPr lang="en-US" dirty="0" smtClean="0"/>
              <a:t>still today…</a:t>
            </a:r>
            <a:endParaRPr lang="nl-N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Towards creative destruction in the financial sector</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What then is the solution to financial innovations? </a:t>
            </a:r>
          </a:p>
          <a:p>
            <a:r>
              <a:rPr lang="en-US" dirty="0" smtClean="0"/>
              <a:t>The answers are actually known best by financial specialists within the sector itself, but as these all involve processes of “creative destruction” within the sector, these solutions will not become implemented by the sector itself. The specialists are paid best by those producing the damages by making money using financial innovations.</a:t>
            </a:r>
          </a:p>
          <a:p>
            <a:r>
              <a:rPr lang="en-US" dirty="0" smtClean="0"/>
              <a:t>The list of required reform is long and little progress has been made: a</a:t>
            </a:r>
            <a:r>
              <a:rPr lang="en-GB" dirty="0" smtClean="0"/>
              <a:t> return of transparency into accountancy; forbidding destabilizing naked short sales; banning information hiding off-balance-sheets constructs; responsibility of the selling agent for the information given; dropping sales provisions not in favour of pricing of advice but rather payment of agents in proportion to the stock of contract values. Clear personal responsibility for the screening of bought packages; etc… </a:t>
            </a:r>
            <a:r>
              <a:rPr lang="nl-NL" dirty="0" smtClean="0"/>
              <a:t>The list is not exhaustive.   </a:t>
            </a:r>
          </a:p>
          <a:p>
            <a:endParaRPr lang="nl-NL" dirty="0" smtClean="0"/>
          </a:p>
          <a:p>
            <a:endParaRPr lang="nl-NL" dirty="0"/>
          </a:p>
        </p:txBody>
      </p:sp>
    </p:spTree>
    <p:extLst>
      <p:ext uri="{BB962C8B-B14F-4D97-AF65-F5344CB8AC3E}">
        <p14:creationId xmlns="" xmlns:p14="http://schemas.microsoft.com/office/powerpoint/2010/main" val="36543605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smtClean="0"/>
              <a:t>Innovation</a:t>
            </a:r>
            <a:r>
              <a:rPr lang="nl-NL" dirty="0" smtClean="0"/>
              <a:t> </a:t>
            </a:r>
            <a:r>
              <a:rPr lang="nl-NL" dirty="0" err="1" smtClean="0"/>
              <a:t>and</a:t>
            </a:r>
            <a:r>
              <a:rPr lang="nl-NL" dirty="0" smtClean="0"/>
              <a:t> </a:t>
            </a:r>
            <a:r>
              <a:rPr lang="nl-NL" dirty="0" err="1" smtClean="0"/>
              <a:t>positive</a:t>
            </a:r>
            <a:r>
              <a:rPr lang="nl-NL" dirty="0" smtClean="0"/>
              <a:t> incentives</a:t>
            </a:r>
            <a:endParaRPr lang="nl-NL" dirty="0"/>
          </a:p>
        </p:txBody>
      </p:sp>
      <p:sp>
        <p:nvSpPr>
          <p:cNvPr id="3" name="Content Placeholder 2"/>
          <p:cNvSpPr>
            <a:spLocks noGrp="1"/>
          </p:cNvSpPr>
          <p:nvPr>
            <p:ph idx="1"/>
          </p:nvPr>
        </p:nvSpPr>
        <p:spPr/>
        <p:txBody>
          <a:bodyPr>
            <a:normAutofit fontScale="40000" lnSpcReduction="20000"/>
          </a:bodyPr>
          <a:lstStyle/>
          <a:p>
            <a:r>
              <a:rPr lang="en-GB" altLang="en-US" sz="4400" dirty="0"/>
              <a:t>B</a:t>
            </a:r>
            <a:r>
              <a:rPr lang="en-GB" altLang="en-US" sz="4400" dirty="0" smtClean="0"/>
              <a:t>oth cases: unsustainable </a:t>
            </a:r>
            <a:r>
              <a:rPr lang="en-GB" altLang="en-US" sz="4400" dirty="0"/>
              <a:t>consumption and finance point to </a:t>
            </a:r>
            <a:r>
              <a:rPr lang="en-GB" altLang="en-US" sz="4400" dirty="0" smtClean="0"/>
              <a:t>the </a:t>
            </a:r>
            <a:r>
              <a:rPr lang="en-GB" altLang="en-US" sz="4400" dirty="0"/>
              <a:t>negative societal externalities accompanying </a:t>
            </a:r>
            <a:r>
              <a:rPr lang="en-GB" altLang="en-US" sz="4400" dirty="0" smtClean="0"/>
              <a:t>innovation </a:t>
            </a:r>
            <a:r>
              <a:rPr lang="en-GB" altLang="en-US" sz="4400" dirty="0"/>
              <a:t>not having been addressed by regulators. </a:t>
            </a:r>
          </a:p>
          <a:p>
            <a:r>
              <a:rPr lang="en-GB" altLang="en-US" sz="4400" dirty="0"/>
              <a:t>“Game design” </a:t>
            </a:r>
            <a:r>
              <a:rPr lang="en-GB" altLang="en-US" sz="4400" dirty="0" smtClean="0"/>
              <a:t>in </a:t>
            </a:r>
            <a:r>
              <a:rPr lang="en-GB" altLang="en-US" sz="4400" dirty="0"/>
              <a:t>inducing sustainable behaviour by various actors through the design of games in regulation and control </a:t>
            </a:r>
            <a:r>
              <a:rPr lang="en-GB" altLang="en-US" sz="4400" dirty="0" smtClean="0"/>
              <a:t>might well be a fruitful </a:t>
            </a:r>
            <a:r>
              <a:rPr lang="en-GB" altLang="en-US" sz="4400" dirty="0"/>
              <a:t>research </a:t>
            </a:r>
            <a:r>
              <a:rPr lang="en-GB" altLang="en-US" sz="4400" dirty="0" smtClean="0"/>
              <a:t>line, such as mechanism </a:t>
            </a:r>
            <a:r>
              <a:rPr lang="en-GB" altLang="en-US" sz="4400" dirty="0"/>
              <a:t>design </a:t>
            </a:r>
            <a:r>
              <a:rPr lang="en-GB" altLang="en-US" sz="4400" dirty="0" smtClean="0"/>
              <a:t>developing </a:t>
            </a:r>
            <a:r>
              <a:rPr lang="en-GB" altLang="en-US" sz="4400" dirty="0"/>
              <a:t>architecture whereby positive incentives are developed (see e.g. the 2007 Nobel prize for Leonid </a:t>
            </a:r>
            <a:r>
              <a:rPr lang="en-GB" altLang="en-US" sz="4400" dirty="0" err="1"/>
              <a:t>Hurwicz</a:t>
            </a:r>
            <a:r>
              <a:rPr lang="en-GB" altLang="en-US" sz="4400" dirty="0"/>
              <a:t>, Eric </a:t>
            </a:r>
            <a:r>
              <a:rPr lang="en-GB" altLang="en-US" sz="4400" dirty="0" err="1"/>
              <a:t>Maskin</a:t>
            </a:r>
            <a:r>
              <a:rPr lang="en-GB" altLang="en-US" sz="4400" dirty="0"/>
              <a:t> and Robert </a:t>
            </a:r>
            <a:r>
              <a:rPr lang="en-GB" altLang="en-US" sz="4400" dirty="0" smtClean="0"/>
              <a:t>Myerson) bringing </a:t>
            </a:r>
            <a:r>
              <a:rPr lang="en-GB" altLang="en-US" sz="4400" dirty="0"/>
              <a:t>about the sought after behavioural </a:t>
            </a:r>
            <a:r>
              <a:rPr lang="en-GB" altLang="en-US" sz="4400" dirty="0" smtClean="0"/>
              <a:t>outcomes. </a:t>
            </a:r>
            <a:endParaRPr lang="en-GB" altLang="en-US" sz="4400" dirty="0"/>
          </a:p>
          <a:p>
            <a:r>
              <a:rPr lang="en-GB" altLang="en-US" sz="4400" dirty="0"/>
              <a:t>Such an architecture </a:t>
            </a:r>
            <a:r>
              <a:rPr lang="en-GB" altLang="en-US" sz="4400" dirty="0" smtClean="0"/>
              <a:t>can be simple: it starts </a:t>
            </a:r>
            <a:r>
              <a:rPr lang="en-GB" altLang="en-US" sz="4400" dirty="0"/>
              <a:t>from the way </a:t>
            </a:r>
            <a:r>
              <a:rPr lang="en-GB" altLang="en-US" sz="4400" dirty="0" smtClean="0"/>
              <a:t>citizens act, respecting </a:t>
            </a:r>
            <a:r>
              <a:rPr lang="en-GB" altLang="en-US" sz="4400" dirty="0"/>
              <a:t>their individual </a:t>
            </a:r>
            <a:r>
              <a:rPr lang="en-GB" altLang="en-US" sz="4400" dirty="0" smtClean="0"/>
              <a:t>freedom, whereby the mechanism </a:t>
            </a:r>
            <a:r>
              <a:rPr lang="en-GB" sz="4400" dirty="0" smtClean="0"/>
              <a:t>design is so that human </a:t>
            </a:r>
            <a:r>
              <a:rPr lang="en-GB" sz="4400" dirty="0"/>
              <a:t>coordination mechanisms </a:t>
            </a:r>
            <a:r>
              <a:rPr lang="en-GB" sz="4400" dirty="0" smtClean="0"/>
              <a:t>achieve higher valuations from citizens than if left at </a:t>
            </a:r>
            <a:r>
              <a:rPr lang="en-GB" sz="4400" dirty="0"/>
              <a:t>the mercy of </a:t>
            </a:r>
            <a:r>
              <a:rPr lang="en-GB" sz="4400" dirty="0" smtClean="0"/>
              <a:t>the uncoordinated </a:t>
            </a:r>
            <a:r>
              <a:rPr lang="en-GB" sz="4400" dirty="0"/>
              <a:t>expression </a:t>
            </a:r>
            <a:r>
              <a:rPr lang="en-GB" sz="4400" dirty="0" smtClean="0"/>
              <a:t>of </a:t>
            </a:r>
            <a:r>
              <a:rPr lang="en-GB" sz="4400" dirty="0"/>
              <a:t>their actions. </a:t>
            </a:r>
            <a:endParaRPr lang="en-GB" sz="4400" dirty="0" smtClean="0"/>
          </a:p>
          <a:p>
            <a:r>
              <a:rPr lang="en-GB" sz="4400" dirty="0" smtClean="0"/>
              <a:t>As Arnold </a:t>
            </a:r>
            <a:r>
              <a:rPr lang="en-GB" sz="4400" dirty="0" err="1" smtClean="0"/>
              <a:t>Heertje</a:t>
            </a:r>
            <a:r>
              <a:rPr lang="en-GB" sz="4400" dirty="0" smtClean="0"/>
              <a:t> put it once: “Parents </a:t>
            </a:r>
            <a:r>
              <a:rPr lang="en-GB" sz="4400" dirty="0"/>
              <a:t>who give their two children a cake </a:t>
            </a:r>
            <a:r>
              <a:rPr lang="en-GB" sz="4400" dirty="0" smtClean="0"/>
              <a:t>and leave the </a:t>
            </a:r>
            <a:r>
              <a:rPr lang="en-GB" sz="4400" dirty="0"/>
              <a:t>distribution </a:t>
            </a:r>
            <a:r>
              <a:rPr lang="en-GB" sz="4400" dirty="0" smtClean="0"/>
              <a:t>to </a:t>
            </a:r>
            <a:r>
              <a:rPr lang="en-GB" sz="4400" dirty="0"/>
              <a:t>the freedom of the </a:t>
            </a:r>
            <a:r>
              <a:rPr lang="en-GB" sz="4400" dirty="0" smtClean="0"/>
              <a:t>kids will create conflict</a:t>
            </a:r>
            <a:r>
              <a:rPr lang="en-GB" sz="4400" dirty="0"/>
              <a:t>. </a:t>
            </a:r>
            <a:r>
              <a:rPr lang="en-GB" sz="4400" dirty="0" smtClean="0"/>
              <a:t>Avoiding conflict </a:t>
            </a:r>
            <a:r>
              <a:rPr lang="en-GB" sz="4400" dirty="0"/>
              <a:t>without universal orders and prohibitions, </a:t>
            </a:r>
            <a:r>
              <a:rPr lang="en-GB" sz="4400" dirty="0" smtClean="0"/>
              <a:t>a simple stimulus ‘A divides the cake and B chooses’ will do. In </a:t>
            </a:r>
            <a:r>
              <a:rPr lang="en-GB" sz="4400" dirty="0"/>
              <a:t>society, it is no different</a:t>
            </a:r>
            <a:r>
              <a:rPr lang="en-GB" sz="4400" dirty="0" smtClean="0"/>
              <a:t>.”</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Conclusions</a:t>
            </a:r>
            <a:endParaRPr lang="nl-NL" dirty="0"/>
          </a:p>
        </p:txBody>
      </p:sp>
      <p:sp>
        <p:nvSpPr>
          <p:cNvPr id="3" name="Content Placeholder 2"/>
          <p:cNvSpPr>
            <a:spLocks noGrp="1"/>
          </p:cNvSpPr>
          <p:nvPr>
            <p:ph idx="1"/>
          </p:nvPr>
        </p:nvSpPr>
        <p:spPr/>
        <p:txBody>
          <a:bodyPr>
            <a:normAutofit fontScale="55000" lnSpcReduction="20000"/>
          </a:bodyPr>
          <a:lstStyle/>
          <a:p>
            <a:r>
              <a:rPr lang="en-US" dirty="0" smtClean="0"/>
              <a:t>Innovation, as Chris Freeman taught us, comes in different forms and different impacts: radical, incremental, sometimes accompanied by systemic changes, and as Giovanni has further elaborated upon sometimes involving trajectories of relatively well established paradigms of progress, sometimes more disruptive in nature.</a:t>
            </a:r>
          </a:p>
          <a:p>
            <a:r>
              <a:rPr lang="en-US" dirty="0" smtClean="0"/>
              <a:t>As I have tried to argue here, disruptive innovation can also have very different impacts: from well-known Schumpeterian creative destruction, welfare enhancing impacts to far less well-known </a:t>
            </a:r>
            <a:r>
              <a:rPr lang="en-US" dirty="0" smtClean="0"/>
              <a:t>“</a:t>
            </a:r>
            <a:r>
              <a:rPr lang="en-US" dirty="0" smtClean="0"/>
              <a:t>destructive creation” </a:t>
            </a:r>
            <a:r>
              <a:rPr lang="en-US" dirty="0" smtClean="0"/>
              <a:t>impacts. The latter can even give rise to </a:t>
            </a:r>
            <a:r>
              <a:rPr lang="en-US" dirty="0" smtClean="0"/>
              <a:t>long term systemic risks and welfare </a:t>
            </a:r>
            <a:r>
              <a:rPr lang="en-US" dirty="0" smtClean="0"/>
              <a:t>losses. They </a:t>
            </a:r>
            <a:r>
              <a:rPr lang="en-US" dirty="0" smtClean="0"/>
              <a:t>require </a:t>
            </a:r>
            <a:r>
              <a:rPr lang="en-US" dirty="0" smtClean="0"/>
              <a:t>from policy makers a </a:t>
            </a:r>
            <a:r>
              <a:rPr lang="en-US" dirty="0" smtClean="0"/>
              <a:t>regulatory framework flexible enough to respond to perverse “innovative opportunities</a:t>
            </a:r>
            <a:r>
              <a:rPr lang="en-US" dirty="0" smtClean="0"/>
              <a:t>”, while at the same time not get stuck in “regulatory incumbency”.  </a:t>
            </a:r>
          </a:p>
          <a:p>
            <a:r>
              <a:rPr lang="en-US" dirty="0" smtClean="0"/>
              <a:t>For our research community, this would m</a:t>
            </a:r>
            <a:r>
              <a:rPr lang="nl-NL" dirty="0" smtClean="0"/>
              <a:t>ean </a:t>
            </a:r>
            <a:r>
              <a:rPr lang="nl-NL" dirty="0" smtClean="0"/>
              <a:t>a </a:t>
            </a:r>
            <a:r>
              <a:rPr lang="nl-NL" dirty="0" smtClean="0"/>
              <a:t>further shift </a:t>
            </a:r>
            <a:r>
              <a:rPr lang="nl-NL" dirty="0" smtClean="0"/>
              <a:t>from knowledge on innovation in firms </a:t>
            </a:r>
            <a:r>
              <a:rPr lang="nl-NL" dirty="0" smtClean="0"/>
              <a:t>and sectors, as Chris Freeman introduced in the 80’s in innovation studies, towards </a:t>
            </a:r>
            <a:r>
              <a:rPr lang="nl-NL" dirty="0" smtClean="0"/>
              <a:t>more </a:t>
            </a:r>
            <a:r>
              <a:rPr lang="nl-NL" dirty="0" smtClean="0"/>
              <a:t>research </a:t>
            </a:r>
            <a:r>
              <a:rPr lang="nl-NL" dirty="0" smtClean="0"/>
              <a:t>on (systemic) network sectors from </a:t>
            </a:r>
            <a:r>
              <a:rPr lang="nl-NL" dirty="0" smtClean="0"/>
              <a:t>energy </a:t>
            </a:r>
            <a:r>
              <a:rPr lang="nl-NL" dirty="0" smtClean="0"/>
              <a:t>to finance, </a:t>
            </a:r>
            <a:r>
              <a:rPr lang="nl-NL" dirty="0" smtClean="0"/>
              <a:t>health</a:t>
            </a:r>
            <a:r>
              <a:rPr lang="nl-NL" dirty="0" smtClean="0"/>
              <a:t>, </a:t>
            </a:r>
            <a:r>
              <a:rPr lang="nl-NL" dirty="0" smtClean="0"/>
              <a:t>education</a:t>
            </a:r>
            <a:r>
              <a:rPr lang="nl-NL" dirty="0" smtClean="0"/>
              <a:t>, </a:t>
            </a:r>
            <a:r>
              <a:rPr lang="nl-NL" dirty="0" smtClean="0"/>
              <a:t>transport </a:t>
            </a:r>
            <a:r>
              <a:rPr lang="nl-NL" dirty="0" smtClean="0"/>
              <a:t>and </a:t>
            </a:r>
            <a:r>
              <a:rPr lang="nl-NL" dirty="0" smtClean="0"/>
              <a:t>many other utilities. </a:t>
            </a:r>
            <a:endParaRPr lang="nl-NL" dirty="0" smtClean="0"/>
          </a:p>
          <a:p>
            <a:r>
              <a:rPr lang="nl-NL" dirty="0" smtClean="0"/>
              <a:t>It remains </a:t>
            </a:r>
            <a:r>
              <a:rPr lang="nl-NL" dirty="0" smtClean="0"/>
              <a:t>a tricky, but fascinating area of research as </a:t>
            </a:r>
            <a:r>
              <a:rPr lang="nl-NL" dirty="0" smtClean="0"/>
              <a:t>institutional innovations </a:t>
            </a:r>
            <a:r>
              <a:rPr lang="nl-NL" dirty="0" smtClean="0"/>
              <a:t>involve </a:t>
            </a:r>
            <a:r>
              <a:rPr lang="nl-NL" dirty="0" smtClean="0"/>
              <a:t>changing </a:t>
            </a:r>
            <a:r>
              <a:rPr lang="nl-NL" dirty="0" smtClean="0"/>
              <a:t>and </a:t>
            </a:r>
            <a:r>
              <a:rPr lang="nl-NL" dirty="0" smtClean="0"/>
              <a:t>adapting rules and regulations </a:t>
            </a:r>
            <a:r>
              <a:rPr lang="nl-NL" dirty="0" smtClean="0"/>
              <a:t>leading </a:t>
            </a:r>
            <a:r>
              <a:rPr lang="nl-NL" dirty="0" smtClean="0"/>
              <a:t>to sometimes unexpected, </a:t>
            </a:r>
            <a:r>
              <a:rPr lang="nl-NL" dirty="0" smtClean="0"/>
              <a:t>even opposite </a:t>
            </a:r>
            <a:r>
              <a:rPr lang="nl-NL" dirty="0" smtClean="0"/>
              <a:t>outcomes of what one was aiming for. </a:t>
            </a:r>
            <a:r>
              <a:rPr lang="nl-NL" dirty="0" smtClean="0"/>
              <a:t>In short Freeman’s legacy will be with us for decades if not centuries... </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On </a:t>
            </a:r>
            <a:r>
              <a:rPr lang="nl-NL" dirty="0" smtClean="0"/>
              <a:t>long waves and my days at SPRU</a:t>
            </a:r>
            <a:endParaRPr lang="nl-NL" dirty="0"/>
          </a:p>
        </p:txBody>
      </p:sp>
      <p:sp>
        <p:nvSpPr>
          <p:cNvPr id="3" name="Content Placeholder 2"/>
          <p:cNvSpPr>
            <a:spLocks noGrp="1"/>
          </p:cNvSpPr>
          <p:nvPr>
            <p:ph idx="1"/>
          </p:nvPr>
        </p:nvSpPr>
        <p:spPr/>
        <p:txBody>
          <a:bodyPr>
            <a:normAutofit fontScale="55000" lnSpcReduction="20000"/>
          </a:bodyPr>
          <a:lstStyle/>
          <a:p>
            <a:r>
              <a:rPr lang="nl-NL" dirty="0" smtClean="0"/>
              <a:t>Long waves: I had my own personal interpretation of long wave performance that got most interest and comments from Marie Jahoda, Chris Freeman and Keith </a:t>
            </a:r>
            <a:r>
              <a:rPr lang="nl-NL" dirty="0" smtClean="0"/>
              <a:t>Pavitt:</a:t>
            </a:r>
            <a:endParaRPr lang="nl-NL" dirty="0" smtClean="0"/>
          </a:p>
          <a:p>
            <a:pPr lvl="1"/>
            <a:r>
              <a:rPr lang="nl-NL" dirty="0" smtClean="0"/>
              <a:t>Based on an article of Marie Jahoda in Futures on generation conflicts;</a:t>
            </a:r>
          </a:p>
          <a:p>
            <a:pPr lvl="1"/>
            <a:r>
              <a:rPr lang="nl-NL" dirty="0" smtClean="0"/>
              <a:t>Proposals for alternative thoughts on marriage across generations – a first draft was written, never published though...</a:t>
            </a:r>
          </a:p>
          <a:p>
            <a:r>
              <a:rPr lang="nl-NL" dirty="0" smtClean="0"/>
              <a:t>The </a:t>
            </a:r>
            <a:r>
              <a:rPr lang="nl-NL" dirty="0" smtClean="0"/>
              <a:t>main idea was that men and women were intertemporarily “mismatched”: men displayed a long cyle of (sexual) boom and dust; women by contrast witnessed a continuous gradual growth path leveling of at mid-life but staying more or less constant till old age.</a:t>
            </a:r>
          </a:p>
          <a:p>
            <a:r>
              <a:rPr lang="nl-NL" dirty="0" smtClean="0"/>
              <a:t>Marie Jahoda and I therefore proposed to reform marriage from two to three, now with intergenerational partners: a younger man, a middle-aged woman and an older man, over time opposite sex partners would be added, so in the next phase a younger women, a middle aged man and an older woman. </a:t>
            </a:r>
          </a:p>
          <a:p>
            <a:r>
              <a:rPr lang="nl-NL" dirty="0" smtClean="0"/>
              <a:t>Our proposal would reduce divorce rates, solve intergenerational conflicts, reduce child raising and household costs and increase social cohesion in society. </a:t>
            </a:r>
            <a:endParaRPr lang="nl-NL" dirty="0" smtClean="0"/>
          </a:p>
          <a:p>
            <a:r>
              <a:rPr lang="nl-NL" dirty="0" smtClean="0"/>
              <a:t>Giovanni was </a:t>
            </a:r>
            <a:r>
              <a:rPr lang="nl-NL" dirty="0" smtClean="0"/>
              <a:t>at that time not yet part of our discussions, but would have fitted perfectly the little evidence I tried to collect on the basis of personal surveys.</a:t>
            </a:r>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The </a:t>
            </a:r>
            <a:r>
              <a:rPr lang="nl-NL" dirty="0" smtClean="0"/>
              <a:t>Freeman-Jahoda-Soete </a:t>
            </a:r>
            <a:r>
              <a:rPr lang="nl-NL" dirty="0" smtClean="0"/>
              <a:t>cycle</a:t>
            </a:r>
            <a:endParaRPr lang="nl-NL" dirty="0"/>
          </a:p>
        </p:txBody>
      </p:sp>
      <p:sp>
        <p:nvSpPr>
          <p:cNvPr id="3" name="Content Placeholder 2"/>
          <p:cNvSpPr>
            <a:spLocks noGrp="1"/>
          </p:cNvSpPr>
          <p:nvPr>
            <p:ph idx="1"/>
          </p:nvPr>
        </p:nvSpPr>
        <p:spPr/>
        <p:txBody>
          <a:bodyPr>
            <a:normAutofit fontScale="55000" lnSpcReduction="20000"/>
          </a:bodyPr>
          <a:lstStyle/>
          <a:p>
            <a:endParaRPr lang="nl-NL" dirty="0" smtClean="0"/>
          </a:p>
          <a:p>
            <a:r>
              <a:rPr lang="nl-NL" dirty="0" smtClean="0"/>
              <a:t>In line with the long wave hype of the time at SPRU, we considered a four phase cycle:</a:t>
            </a:r>
          </a:p>
          <a:p>
            <a:pPr lvl="1"/>
            <a:r>
              <a:rPr lang="nl-NL" dirty="0" smtClean="0"/>
              <a:t>In the first phase when men would typically outperform women relationships would be strengthened; now and then men, to prove themselves, might experiment with older women (line A)</a:t>
            </a:r>
          </a:p>
          <a:p>
            <a:pPr lvl="1"/>
            <a:r>
              <a:rPr lang="nl-NL" dirty="0" smtClean="0"/>
              <a:t>In the second, slowly declining phase of men, relationships would come under strain as men would find it more difficult to keep up with the rising performance expectations of their partners: as escape route they are tempted playing the initiating match for younger women (line B);</a:t>
            </a:r>
          </a:p>
          <a:p>
            <a:pPr lvl="1"/>
            <a:r>
              <a:rPr lang="nl-NL" dirty="0" smtClean="0"/>
              <a:t>In the third phase, as women outperfom men they will start looking for younger companions who would match them better (line C);</a:t>
            </a:r>
          </a:p>
          <a:p>
            <a:pPr lvl="1"/>
            <a:r>
              <a:rPr lang="nl-NL" dirty="0" smtClean="0"/>
              <a:t>Chris Freeman added a fourth phase  (he was writing his “Economics of Hope“): the male rejuvenating phase whereby men would resurrect after mid-life crisis and witness rapid  growth performance (line D). </a:t>
            </a:r>
          </a:p>
          <a:p>
            <a:pPr lvl="1"/>
            <a:r>
              <a:rPr lang="nl-NL" dirty="0" smtClean="0"/>
              <a:t>The latter phase was also technological inspired following the invention of viagra. </a:t>
            </a:r>
            <a:endParaRPr lang="nl-NL" dirty="0" smtClean="0"/>
          </a:p>
          <a:p>
            <a:r>
              <a:rPr lang="nl-NL" dirty="0" smtClean="0"/>
              <a:t>When I presented these old theories at the 25th anniversary of MERIT,  </a:t>
            </a:r>
            <a:r>
              <a:rPr lang="nl-NL" dirty="0" smtClean="0"/>
              <a:t>Giovannni </a:t>
            </a:r>
            <a:r>
              <a:rPr lang="nl-NL" dirty="0" smtClean="0"/>
              <a:t>Dosi </a:t>
            </a:r>
            <a:r>
              <a:rPr lang="nl-NL" dirty="0" smtClean="0"/>
              <a:t>sent </a:t>
            </a:r>
            <a:r>
              <a:rPr lang="nl-NL" dirty="0" smtClean="0"/>
              <a:t>me a </a:t>
            </a:r>
            <a:r>
              <a:rPr lang="nl-NL" dirty="0" smtClean="0"/>
              <a:t>message : “I </a:t>
            </a:r>
            <a:r>
              <a:rPr lang="nl-NL" dirty="0" smtClean="0"/>
              <a:t>am really sorry I cannot be there. My soul is but I know that it is my body that makes the difference. Kisses from Colombia” Well if ever there was proof of the technology-led part of our fourth cycle phase, here </a:t>
            </a:r>
            <a:r>
              <a:rPr lang="nl-NL" dirty="0" smtClean="0"/>
              <a:t>it was!</a:t>
            </a:r>
            <a:endParaRPr lang="nl-NL"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666750" y="1495425"/>
            <a:ext cx="7524750" cy="4200525"/>
          </a:xfrm>
          <a:custGeom>
            <a:avLst/>
            <a:gdLst>
              <a:gd name="connsiteX0" fmla="*/ 0 w 7524750"/>
              <a:gd name="connsiteY0" fmla="*/ 4200525 h 4200525"/>
              <a:gd name="connsiteX1" fmla="*/ 1828800 w 7524750"/>
              <a:gd name="connsiteY1" fmla="*/ 257175 h 4200525"/>
              <a:gd name="connsiteX2" fmla="*/ 4819650 w 7524750"/>
              <a:gd name="connsiteY2" fmla="*/ 2657475 h 4200525"/>
              <a:gd name="connsiteX3" fmla="*/ 7524750 w 7524750"/>
              <a:gd name="connsiteY3" fmla="*/ 1247775 h 4200525"/>
            </a:gdLst>
            <a:ahLst/>
            <a:cxnLst>
              <a:cxn ang="0">
                <a:pos x="connsiteX0" y="connsiteY0"/>
              </a:cxn>
              <a:cxn ang="0">
                <a:pos x="connsiteX1" y="connsiteY1"/>
              </a:cxn>
              <a:cxn ang="0">
                <a:pos x="connsiteX2" y="connsiteY2"/>
              </a:cxn>
              <a:cxn ang="0">
                <a:pos x="connsiteX3" y="connsiteY3"/>
              </a:cxn>
            </a:cxnLst>
            <a:rect l="l" t="t" r="r" b="b"/>
            <a:pathLst>
              <a:path w="7524750" h="4200525">
                <a:moveTo>
                  <a:pt x="0" y="4200525"/>
                </a:moveTo>
                <a:cubicBezTo>
                  <a:pt x="512762" y="2357437"/>
                  <a:pt x="1025525" y="514350"/>
                  <a:pt x="1828800" y="257175"/>
                </a:cubicBezTo>
                <a:cubicBezTo>
                  <a:pt x="2632075" y="0"/>
                  <a:pt x="3870325" y="2492375"/>
                  <a:pt x="4819650" y="2657475"/>
                </a:cubicBezTo>
                <a:cubicBezTo>
                  <a:pt x="5768975" y="2822575"/>
                  <a:pt x="6646862" y="2035175"/>
                  <a:pt x="7524750" y="124777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Freeform 6"/>
          <p:cNvSpPr/>
          <p:nvPr/>
        </p:nvSpPr>
        <p:spPr>
          <a:xfrm>
            <a:off x="704850" y="1533525"/>
            <a:ext cx="7486650" cy="4181475"/>
          </a:xfrm>
          <a:custGeom>
            <a:avLst/>
            <a:gdLst>
              <a:gd name="connsiteX0" fmla="*/ 0 w 7486650"/>
              <a:gd name="connsiteY0" fmla="*/ 4181475 h 4181475"/>
              <a:gd name="connsiteX1" fmla="*/ 3238500 w 7486650"/>
              <a:gd name="connsiteY1" fmla="*/ 619125 h 4181475"/>
              <a:gd name="connsiteX2" fmla="*/ 7486650 w 7486650"/>
              <a:gd name="connsiteY2" fmla="*/ 466725 h 4181475"/>
            </a:gdLst>
            <a:ahLst/>
            <a:cxnLst>
              <a:cxn ang="0">
                <a:pos x="connsiteX0" y="connsiteY0"/>
              </a:cxn>
              <a:cxn ang="0">
                <a:pos x="connsiteX1" y="connsiteY1"/>
              </a:cxn>
              <a:cxn ang="0">
                <a:pos x="connsiteX2" y="connsiteY2"/>
              </a:cxn>
            </a:cxnLst>
            <a:rect l="l" t="t" r="r" b="b"/>
            <a:pathLst>
              <a:path w="7486650" h="4181475">
                <a:moveTo>
                  <a:pt x="0" y="4181475"/>
                </a:moveTo>
                <a:cubicBezTo>
                  <a:pt x="995362" y="2709862"/>
                  <a:pt x="1990725" y="1238250"/>
                  <a:pt x="3238500" y="619125"/>
                </a:cubicBezTo>
                <a:cubicBezTo>
                  <a:pt x="4486275" y="0"/>
                  <a:pt x="6784975" y="492125"/>
                  <a:pt x="7486650" y="46672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itle 7"/>
          <p:cNvSpPr>
            <a:spLocks noGrp="1"/>
          </p:cNvSpPr>
          <p:nvPr>
            <p:ph type="title"/>
          </p:nvPr>
        </p:nvSpPr>
        <p:spPr/>
        <p:txBody>
          <a:bodyPr>
            <a:normAutofit/>
          </a:bodyPr>
          <a:lstStyle/>
          <a:p>
            <a:r>
              <a:rPr lang="en-GB" dirty="0" smtClean="0"/>
              <a:t>A visual presentation</a:t>
            </a:r>
            <a:endParaRPr lang="en-GB" dirty="0"/>
          </a:p>
        </p:txBody>
      </p:sp>
      <p:graphicFrame>
        <p:nvGraphicFramePr>
          <p:cNvPr id="10" name="Table 9"/>
          <p:cNvGraphicFramePr>
            <a:graphicFrameLocks noGrp="1"/>
          </p:cNvGraphicFramePr>
          <p:nvPr/>
        </p:nvGraphicFramePr>
        <p:xfrm>
          <a:off x="400050" y="1333500"/>
          <a:ext cx="7829550" cy="4381500"/>
        </p:xfrm>
        <a:graphic>
          <a:graphicData uri="http://schemas.openxmlformats.org/drawingml/2006/table">
            <a:tbl>
              <a:tblPr/>
              <a:tblGrid>
                <a:gridCol w="7829550"/>
              </a:tblGrid>
              <a:tr h="4381500">
                <a:tc>
                  <a:txBody>
                    <a:bodyPr/>
                    <a:lstStyle/>
                    <a:p>
                      <a:endParaRPr lang="en-GB"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12" name="TextBox 11"/>
          <p:cNvSpPr txBox="1"/>
          <p:nvPr/>
        </p:nvSpPr>
        <p:spPr>
          <a:xfrm>
            <a:off x="381000" y="6172200"/>
            <a:ext cx="7848600" cy="381000"/>
          </a:xfrm>
          <a:prstGeom prst="rect">
            <a:avLst/>
          </a:prstGeom>
          <a:noFill/>
          <a:ln>
            <a:solidFill>
              <a:schemeClr val="accent1"/>
            </a:solidFill>
          </a:ln>
        </p:spPr>
        <p:txBody>
          <a:bodyPr wrap="square" rtlCol="0">
            <a:spAutoFit/>
          </a:bodyPr>
          <a:lstStyle/>
          <a:p>
            <a:r>
              <a:rPr lang="en-GB" dirty="0" smtClean="0"/>
              <a:t>	First phase	Second phase	Third phase	Fourth phase</a:t>
            </a:r>
            <a:endParaRPr lang="en-GB" dirty="0"/>
          </a:p>
        </p:txBody>
      </p:sp>
      <p:cxnSp>
        <p:nvCxnSpPr>
          <p:cNvPr id="20" name="Straight Connector 19"/>
          <p:cNvCxnSpPr/>
          <p:nvPr/>
        </p:nvCxnSpPr>
        <p:spPr>
          <a:xfrm flipH="1">
            <a:off x="2438400" y="3352800"/>
            <a:ext cx="5105400" cy="0"/>
          </a:xfrm>
          <a:prstGeom prst="line">
            <a:avLst/>
          </a:prstGeom>
          <a:ln w="19050">
            <a:solidFill>
              <a:schemeClr val="accent1"/>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676400" y="2819400"/>
            <a:ext cx="1371600" cy="0"/>
          </a:xfrm>
          <a:prstGeom prst="line">
            <a:avLst/>
          </a:prstGeom>
          <a:ln w="12700">
            <a:solidFill>
              <a:schemeClr val="accent4">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600200" y="28194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05000" y="2438400"/>
            <a:ext cx="914400" cy="369332"/>
          </a:xfrm>
          <a:prstGeom prst="rect">
            <a:avLst/>
          </a:prstGeom>
          <a:noFill/>
        </p:spPr>
        <p:txBody>
          <a:bodyPr wrap="square" rtlCol="0">
            <a:spAutoFit/>
          </a:bodyPr>
          <a:lstStyle/>
          <a:p>
            <a:r>
              <a:rPr lang="en-GB" dirty="0" smtClean="0"/>
              <a:t>Line A</a:t>
            </a:r>
            <a:endParaRPr lang="en-GB" dirty="0"/>
          </a:p>
        </p:txBody>
      </p:sp>
      <p:sp>
        <p:nvSpPr>
          <p:cNvPr id="34" name="TextBox 33"/>
          <p:cNvSpPr txBox="1"/>
          <p:nvPr/>
        </p:nvSpPr>
        <p:spPr>
          <a:xfrm>
            <a:off x="2971800" y="2971800"/>
            <a:ext cx="803425" cy="369332"/>
          </a:xfrm>
          <a:prstGeom prst="rect">
            <a:avLst/>
          </a:prstGeom>
          <a:noFill/>
        </p:spPr>
        <p:txBody>
          <a:bodyPr wrap="none" rtlCol="0">
            <a:spAutoFit/>
          </a:bodyPr>
          <a:lstStyle/>
          <a:p>
            <a:r>
              <a:rPr lang="en-GB" dirty="0" smtClean="0"/>
              <a:t>Line B </a:t>
            </a:r>
            <a:endParaRPr lang="en-GB" dirty="0"/>
          </a:p>
        </p:txBody>
      </p:sp>
      <p:cxnSp>
        <p:nvCxnSpPr>
          <p:cNvPr id="36" name="Straight Connector 35"/>
          <p:cNvCxnSpPr/>
          <p:nvPr/>
        </p:nvCxnSpPr>
        <p:spPr>
          <a:xfrm flipH="1">
            <a:off x="2819400" y="2971800"/>
            <a:ext cx="1219200" cy="0"/>
          </a:xfrm>
          <a:prstGeom prst="line">
            <a:avLst/>
          </a:prstGeom>
          <a:ln w="12700">
            <a:solidFill>
              <a:srgbClr val="FFC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895600" y="1828800"/>
            <a:ext cx="2895600" cy="0"/>
          </a:xfrm>
          <a:prstGeom prst="line">
            <a:avLst/>
          </a:prstGeom>
          <a:ln w="127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505200" y="1828800"/>
            <a:ext cx="748923" cy="369332"/>
          </a:xfrm>
          <a:prstGeom prst="rect">
            <a:avLst/>
          </a:prstGeom>
          <a:noFill/>
        </p:spPr>
        <p:txBody>
          <a:bodyPr wrap="none" rtlCol="0">
            <a:spAutoFit/>
          </a:bodyPr>
          <a:lstStyle/>
          <a:p>
            <a:r>
              <a:rPr lang="en-GB" dirty="0" smtClean="0"/>
              <a:t>Line C</a:t>
            </a:r>
            <a:endParaRPr lang="en-GB" dirty="0"/>
          </a:p>
        </p:txBody>
      </p:sp>
      <p:sp>
        <p:nvSpPr>
          <p:cNvPr id="42" name="TextBox 41"/>
          <p:cNvSpPr txBox="1"/>
          <p:nvPr/>
        </p:nvSpPr>
        <p:spPr>
          <a:xfrm>
            <a:off x="4800600" y="3352800"/>
            <a:ext cx="768159" cy="369332"/>
          </a:xfrm>
          <a:prstGeom prst="rect">
            <a:avLst/>
          </a:prstGeom>
          <a:noFill/>
        </p:spPr>
        <p:txBody>
          <a:bodyPr wrap="none" rtlCol="0">
            <a:spAutoFit/>
          </a:bodyPr>
          <a:lstStyle/>
          <a:p>
            <a:r>
              <a:rPr lang="en-GB" dirty="0" smtClean="0"/>
              <a:t>Line D</a:t>
            </a:r>
            <a:endParaRPr lang="en-GB" dirty="0"/>
          </a:p>
        </p:txBody>
      </p:sp>
      <p:sp>
        <p:nvSpPr>
          <p:cNvPr id="43" name="TextBox 42"/>
          <p:cNvSpPr txBox="1"/>
          <p:nvPr/>
        </p:nvSpPr>
        <p:spPr>
          <a:xfrm>
            <a:off x="1447800" y="2590800"/>
            <a:ext cx="317716" cy="369332"/>
          </a:xfrm>
          <a:prstGeom prst="rect">
            <a:avLst/>
          </a:prstGeom>
          <a:noFill/>
        </p:spPr>
        <p:txBody>
          <a:bodyPr wrap="none" rtlCol="0">
            <a:spAutoFit/>
          </a:bodyPr>
          <a:lstStyle/>
          <a:p>
            <a:r>
              <a:rPr lang="en-GB" dirty="0" smtClean="0">
                <a:solidFill>
                  <a:sysClr val="windowText" lastClr="000000"/>
                </a:solidFill>
              </a:rPr>
              <a:t>A</a:t>
            </a:r>
            <a:endParaRPr lang="en-GB" dirty="0">
              <a:solidFill>
                <a:sysClr val="windowText" lastClr="000000"/>
              </a:solidFill>
            </a:endParaRPr>
          </a:p>
        </p:txBody>
      </p:sp>
      <p:sp>
        <p:nvSpPr>
          <p:cNvPr id="44" name="TextBox 43"/>
          <p:cNvSpPr txBox="1"/>
          <p:nvPr/>
        </p:nvSpPr>
        <p:spPr>
          <a:xfrm>
            <a:off x="3886200" y="2743200"/>
            <a:ext cx="309700" cy="369332"/>
          </a:xfrm>
          <a:prstGeom prst="rect">
            <a:avLst/>
          </a:prstGeom>
          <a:noFill/>
        </p:spPr>
        <p:txBody>
          <a:bodyPr wrap="none" rtlCol="0">
            <a:spAutoFit/>
          </a:bodyPr>
          <a:lstStyle/>
          <a:p>
            <a:r>
              <a:rPr lang="en-GB" dirty="0" smtClean="0"/>
              <a:t>B</a:t>
            </a:r>
            <a:endParaRPr lang="en-GB" dirty="0"/>
          </a:p>
        </p:txBody>
      </p:sp>
      <p:sp>
        <p:nvSpPr>
          <p:cNvPr id="45" name="TextBox 44"/>
          <p:cNvSpPr txBox="1"/>
          <p:nvPr/>
        </p:nvSpPr>
        <p:spPr>
          <a:xfrm>
            <a:off x="5638800" y="1600200"/>
            <a:ext cx="308098" cy="369332"/>
          </a:xfrm>
          <a:prstGeom prst="rect">
            <a:avLst/>
          </a:prstGeom>
          <a:noFill/>
        </p:spPr>
        <p:txBody>
          <a:bodyPr wrap="none" rtlCol="0">
            <a:spAutoFit/>
          </a:bodyPr>
          <a:lstStyle/>
          <a:p>
            <a:r>
              <a:rPr lang="en-GB" dirty="0" smtClean="0"/>
              <a:t>C</a:t>
            </a:r>
            <a:endParaRPr lang="en-GB" dirty="0"/>
          </a:p>
        </p:txBody>
      </p:sp>
      <p:sp>
        <p:nvSpPr>
          <p:cNvPr id="46" name="TextBox 45"/>
          <p:cNvSpPr txBox="1"/>
          <p:nvPr/>
        </p:nvSpPr>
        <p:spPr>
          <a:xfrm>
            <a:off x="7391400" y="3124200"/>
            <a:ext cx="327334" cy="369332"/>
          </a:xfrm>
          <a:prstGeom prst="rect">
            <a:avLst/>
          </a:prstGeom>
          <a:noFill/>
        </p:spPr>
        <p:txBody>
          <a:bodyPr wrap="none" rtlCol="0">
            <a:spAutoFit/>
          </a:bodyPr>
          <a:lstStyle/>
          <a:p>
            <a:r>
              <a:rPr lang="en-GB" dirty="0" smtClean="0"/>
              <a:t>D</a:t>
            </a:r>
            <a:endParaRPr lang="en-GB" dirty="0"/>
          </a:p>
        </p:txBody>
      </p:sp>
      <p:cxnSp>
        <p:nvCxnSpPr>
          <p:cNvPr id="25" name="Straight Connector 24"/>
          <p:cNvCxnSpPr/>
          <p:nvPr/>
        </p:nvCxnSpPr>
        <p:spPr>
          <a:xfrm>
            <a:off x="1619672" y="2852936"/>
            <a:ext cx="0" cy="1512168"/>
          </a:xfrm>
          <a:prstGeom prst="line">
            <a:avLst/>
          </a:prstGeom>
          <a:ln>
            <a:solidFill>
              <a:schemeClr val="tx2"/>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4067944" y="2060848"/>
            <a:ext cx="0" cy="864096"/>
          </a:xfrm>
          <a:prstGeom prst="line">
            <a:avLst/>
          </a:prstGeom>
          <a:ln>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796136" y="1844824"/>
            <a:ext cx="0" cy="2376264"/>
          </a:xfrm>
          <a:prstGeom prst="line">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7524328" y="1916832"/>
            <a:ext cx="0" cy="1440160"/>
          </a:xfrm>
          <a:prstGeom prst="line">
            <a:avLst/>
          </a:prstGeom>
          <a:ln>
            <a:solidFill>
              <a:srgbClr val="002060"/>
            </a:solidFill>
            <a:prstDash val="sysDash"/>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a:bodyPr>
          <a:lstStyle/>
          <a:p>
            <a:pPr eaLnBrk="1" hangingPunct="1"/>
            <a:r>
              <a:rPr lang="en-GB" dirty="0" smtClean="0"/>
              <a:t>From SPRU to Maastricht</a:t>
            </a:r>
            <a:endParaRPr lang="nl-NL" dirty="0" smtClean="0"/>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defRPr/>
            </a:pPr>
            <a:r>
              <a:rPr lang="nl-NL" dirty="0" smtClean="0"/>
              <a:t>My </a:t>
            </a:r>
            <a:r>
              <a:rPr lang="nl-NL" dirty="0" smtClean="0"/>
              <a:t>earlier </a:t>
            </a:r>
            <a:r>
              <a:rPr lang="nl-NL" dirty="0" smtClean="0"/>
              <a:t>experience, not just with respect to long cycles, in Sussex became instrumental in the creation of MERIT in Maastricht after my appointment there in 1986:</a:t>
            </a:r>
            <a:endParaRPr lang="nl-NL" dirty="0" smtClean="0"/>
          </a:p>
          <a:p>
            <a:pPr lvl="1" eaLnBrk="1" fontAlgn="auto" hangingPunct="1">
              <a:spcAft>
                <a:spcPts val="0"/>
              </a:spcAft>
              <a:defRPr/>
            </a:pPr>
            <a:r>
              <a:rPr lang="nl-NL" dirty="0" smtClean="0"/>
              <a:t>a rapidly changing external environment;</a:t>
            </a:r>
          </a:p>
          <a:p>
            <a:pPr lvl="1" eaLnBrk="1" fontAlgn="auto" hangingPunct="1">
              <a:spcAft>
                <a:spcPts val="0"/>
              </a:spcAft>
              <a:defRPr/>
            </a:pPr>
            <a:r>
              <a:rPr lang="en-GB" dirty="0" smtClean="0"/>
              <a:t>“pay-riding” </a:t>
            </a:r>
            <a:r>
              <a:rPr lang="en-GB" dirty="0"/>
              <a:t>– as opposed to </a:t>
            </a:r>
            <a:r>
              <a:rPr lang="en-GB" dirty="0" smtClean="0"/>
              <a:t>free-riding </a:t>
            </a:r>
            <a:r>
              <a:rPr lang="en-GB" dirty="0"/>
              <a:t>– on opportunities which activated so to speak my research entrepreneurship</a:t>
            </a:r>
            <a:r>
              <a:rPr lang="en-GB" dirty="0" smtClean="0"/>
              <a:t>.</a:t>
            </a:r>
          </a:p>
          <a:p>
            <a:pPr>
              <a:defRPr/>
            </a:pPr>
            <a:r>
              <a:rPr lang="en-GB" dirty="0" smtClean="0"/>
              <a:t>I also noted at SPRU how research </a:t>
            </a:r>
            <a:r>
              <a:rPr lang="en-GB" dirty="0" smtClean="0"/>
              <a:t>entrepreneurship </a:t>
            </a:r>
            <a:r>
              <a:rPr lang="en-GB" dirty="0" smtClean="0"/>
              <a:t>required </a:t>
            </a:r>
            <a:r>
              <a:rPr lang="en-GB" dirty="0" smtClean="0"/>
              <a:t>skills which are not </a:t>
            </a:r>
            <a:r>
              <a:rPr lang="en-GB" dirty="0" smtClean="0"/>
              <a:t>that straightforward </a:t>
            </a:r>
            <a:r>
              <a:rPr lang="en-GB" dirty="0" smtClean="0"/>
              <a:t>in academics and which can be best described as humility. </a:t>
            </a:r>
          </a:p>
          <a:p>
            <a:pPr>
              <a:defRPr/>
            </a:pPr>
            <a:r>
              <a:rPr lang="en-GB" dirty="0" smtClean="0"/>
              <a:t>As social sciences researchers, we are aware that the '</a:t>
            </a:r>
            <a:r>
              <a:rPr lang="en-GB" b="1" i="1" dirty="0" smtClean="0"/>
              <a:t>divine glory of the ego</a:t>
            </a:r>
            <a:r>
              <a:rPr lang="en-GB" dirty="0" smtClean="0"/>
              <a:t>' is socially a great nuisance; yet as individual academic researchers we </a:t>
            </a:r>
            <a:r>
              <a:rPr lang="en-GB" dirty="0" smtClean="0"/>
              <a:t>seem </a:t>
            </a:r>
            <a:r>
              <a:rPr lang="en-GB" dirty="0" smtClean="0"/>
              <a:t>all obsessed by it. </a:t>
            </a:r>
          </a:p>
          <a:p>
            <a:pPr>
              <a:defRPr/>
            </a:pPr>
            <a:r>
              <a:rPr lang="en-GB" dirty="0" smtClean="0"/>
              <a:t>“</a:t>
            </a:r>
            <a:r>
              <a:rPr lang="en-GB" b="1" dirty="0" smtClean="0"/>
              <a:t>W</a:t>
            </a:r>
            <a:r>
              <a:rPr lang="en-GB" b="1" i="1" dirty="0" smtClean="0"/>
              <a:t>e do value our friends for modesty, freshness, and simplicity of heart. Whatever may be the reason, we all do warmly respect humility… in other people</a:t>
            </a:r>
            <a:r>
              <a:rPr lang="en-GB" dirty="0" smtClean="0"/>
              <a:t>” (Chesterton</a:t>
            </a:r>
            <a:r>
              <a:rPr lang="en-GB" dirty="0" smtClean="0"/>
              <a:t>)</a:t>
            </a:r>
            <a:r>
              <a:rPr lang="nl-NL" dirty="0" smtClean="0"/>
              <a:t> </a:t>
            </a: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nl-NL" smtClean="0"/>
              <a:t>Opportunism and innovation</a:t>
            </a:r>
          </a:p>
        </p:txBody>
      </p:sp>
      <p:sp>
        <p:nvSpPr>
          <p:cNvPr id="3" name="Content Placeholder 2"/>
          <p:cNvSpPr>
            <a:spLocks noGrp="1"/>
          </p:cNvSpPr>
          <p:nvPr>
            <p:ph idx="1"/>
          </p:nvPr>
        </p:nvSpPr>
        <p:spPr/>
        <p:txBody>
          <a:bodyPr rtlCol="0">
            <a:normAutofit fontScale="55000" lnSpcReduction="20000"/>
          </a:bodyPr>
          <a:lstStyle/>
          <a:p>
            <a:pPr eaLnBrk="1" fontAlgn="auto" hangingPunct="1">
              <a:spcAft>
                <a:spcPts val="0"/>
              </a:spcAft>
              <a:defRPr/>
            </a:pPr>
            <a:r>
              <a:rPr lang="nl-NL" dirty="0" smtClean="0"/>
              <a:t>For me Chris Freeman was the prototype of what was meant both in practice and in theory with “humility”. </a:t>
            </a:r>
          </a:p>
          <a:p>
            <a:pPr eaLnBrk="1" fontAlgn="auto" hangingPunct="1">
              <a:spcAft>
                <a:spcPts val="0"/>
              </a:spcAft>
              <a:defRPr/>
            </a:pPr>
            <a:r>
              <a:rPr lang="nl-NL" dirty="0" smtClean="0"/>
              <a:t>It is something which I have always cherished in Chris and which has led me over the last fourty years now, since I first met Chris, in my reflections even now in my current environment in which “the glory of the ego” is more or less ubiquitous. </a:t>
            </a:r>
          </a:p>
          <a:p>
            <a:pPr>
              <a:defRPr/>
            </a:pPr>
            <a:r>
              <a:rPr lang="nl-NL" dirty="0" smtClean="0"/>
              <a:t>I tend to agree with Rowan Williams that this might well be a reflection of the fact that we are ultimately a fearful specie: fearful of the future, fearful of others, and hence searching for security in habits, in corporate and individual inaction. W</a:t>
            </a:r>
            <a:r>
              <a:rPr lang="en-GB" dirty="0" err="1" smtClean="0"/>
              <a:t>ith</a:t>
            </a:r>
            <a:r>
              <a:rPr lang="en-GB" dirty="0" smtClean="0"/>
              <a:t> </a:t>
            </a:r>
            <a:r>
              <a:rPr lang="en-GB" dirty="0" smtClean="0"/>
              <a:t>the media continuously feeding our addiction to fear. </a:t>
            </a:r>
            <a:r>
              <a:rPr lang="en-GB" dirty="0" smtClean="0"/>
              <a:t>At a more personal note, I do believe that it is this insecurity which drives us as humans to a continuous pursuit of material wealth. </a:t>
            </a:r>
          </a:p>
          <a:p>
            <a:pPr eaLnBrk="1" fontAlgn="auto" hangingPunct="1">
              <a:spcAft>
                <a:spcPts val="0"/>
              </a:spcAft>
              <a:defRPr/>
            </a:pPr>
            <a:r>
              <a:rPr lang="en-GB" dirty="0" smtClean="0"/>
              <a:t>As economists studying the economics of innovation, we probably need to acknowledge more than our colleagues in other fields, this strong trends towards habits and routine formation in bringing about economic change. </a:t>
            </a:r>
          </a:p>
          <a:p>
            <a:pPr eaLnBrk="1" fontAlgn="auto" hangingPunct="1">
              <a:spcAft>
                <a:spcPts val="0"/>
              </a:spcAft>
              <a:defRPr/>
            </a:pPr>
            <a:r>
              <a:rPr lang="en-GB" dirty="0" smtClean="0"/>
              <a:t>And it is here that I start with Chris Freeman’s  first contribution to innovation studies, as they took form in his seminal first edition of The Economic of Industrial Innovation, 1972   </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Autofit/>
          </a:bodyPr>
          <a:lstStyle/>
          <a:p>
            <a:pPr eaLnBrk="1" hangingPunct="1"/>
            <a:r>
              <a:rPr lang="en-US" dirty="0">
                <a:ea typeface="ＭＳ Ｐゴシック" pitchFamily="34" charset="-128"/>
              </a:rPr>
              <a:t>1</a:t>
            </a:r>
            <a:r>
              <a:rPr lang="en-US" dirty="0" smtClean="0">
                <a:ea typeface="ＭＳ Ｐゴシック" pitchFamily="34" charset="-128"/>
              </a:rPr>
              <a:t>. Research and innovation as Chris Freeman thought us </a:t>
            </a:r>
            <a:endParaRPr lang="en-GB" dirty="0" smtClean="0">
              <a:ea typeface="ＭＳ Ｐゴシック" pitchFamily="34" charset="-128"/>
            </a:endParaRPr>
          </a:p>
        </p:txBody>
      </p:sp>
      <p:sp>
        <p:nvSpPr>
          <p:cNvPr id="11267" name="Rectangle 3"/>
          <p:cNvSpPr>
            <a:spLocks noGrp="1" noChangeArrowheads="1"/>
          </p:cNvSpPr>
          <p:nvPr>
            <p:ph idx="1"/>
          </p:nvPr>
        </p:nvSpPr>
        <p:spPr/>
        <p:txBody>
          <a:bodyPr>
            <a:normAutofit/>
          </a:bodyPr>
          <a:lstStyle/>
          <a:p>
            <a:pPr eaLnBrk="1" hangingPunct="1">
              <a:lnSpc>
                <a:spcPct val="80000"/>
              </a:lnSpc>
            </a:pPr>
            <a:r>
              <a:rPr lang="en-US" sz="2200" dirty="0" smtClean="0">
                <a:ea typeface="ＭＳ Ｐゴシック" pitchFamily="34" charset="-128"/>
              </a:rPr>
              <a:t>The strong focus on industrial R&amp;D is from a historical perspective a relatively recent phenomenon. Long </a:t>
            </a:r>
            <a:r>
              <a:rPr lang="en-GB" sz="2200" dirty="0" smtClean="0">
                <a:ea typeface="ＭＳ Ｐゴシック" pitchFamily="34" charset="-128"/>
              </a:rPr>
              <a:t>before the industrial revolution, experimental development work on new or improved products and processes was carried out in ordinary workshops. </a:t>
            </a:r>
          </a:p>
          <a:p>
            <a:pPr eaLnBrk="1" hangingPunct="1">
              <a:lnSpc>
                <a:spcPct val="80000"/>
              </a:lnSpc>
            </a:pPr>
            <a:r>
              <a:rPr lang="en-GB" sz="2200" dirty="0" smtClean="0">
                <a:ea typeface="ＭＳ Ｐゴシック" pitchFamily="34" charset="-128"/>
              </a:rPr>
              <a:t>“Technical progress” was such that experience and mechanical ingenuity enabled many improvements to be made as a result of direct observation and small-scale experiment. Patents were taken out by "mechanics" or "engineers" who did their own "development" work alongside production or privately. This type of inventive work still continues to-day and it is essential to remember that is hard to capture it in official R&amp;D statistics.</a:t>
            </a:r>
          </a:p>
          <a:p>
            <a:pPr eaLnBrk="1" hangingPunct="1">
              <a:lnSpc>
                <a:spcPct val="80000"/>
              </a:lnSpc>
            </a:pPr>
            <a:r>
              <a:rPr lang="en-GB" sz="2200" dirty="0" smtClean="0">
                <a:ea typeface="ＭＳ Ｐゴシック" pitchFamily="34" charset="-128"/>
              </a:rPr>
              <a:t>What became distinctive about modern, industrial R&amp;D was its scale, its scientific content and the extent of its professional specialisation. Joel </a:t>
            </a:r>
            <a:r>
              <a:rPr lang="en-GB" sz="2200" dirty="0" err="1" smtClean="0">
                <a:ea typeface="ＭＳ Ｐゴシック" pitchFamily="34" charset="-128"/>
              </a:rPr>
              <a:t>Mokyr</a:t>
            </a:r>
            <a:r>
              <a:rPr lang="en-GB" sz="2200" dirty="0" smtClean="0">
                <a:ea typeface="ＭＳ Ｐゴシック" pitchFamily="34" charset="-128"/>
              </a:rPr>
              <a:t> calls “tight” S&amp;T… </a:t>
            </a:r>
          </a:p>
        </p:txBody>
      </p:sp>
    </p:spTree>
    <p:extLst>
      <p:ext uri="{BB962C8B-B14F-4D97-AF65-F5344CB8AC3E}">
        <p14:creationId xmlns="" xmlns:p14="http://schemas.microsoft.com/office/powerpoint/2010/main" val="964902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Freeman on Industrial Innovation </a:t>
            </a:r>
            <a:endParaRPr lang="en-GB" dirty="0"/>
          </a:p>
        </p:txBody>
      </p:sp>
      <p:sp>
        <p:nvSpPr>
          <p:cNvPr id="3" name="Content Placeholder 2"/>
          <p:cNvSpPr>
            <a:spLocks noGrp="1"/>
          </p:cNvSpPr>
          <p:nvPr>
            <p:ph idx="1"/>
          </p:nvPr>
        </p:nvSpPr>
        <p:spPr/>
        <p:txBody>
          <a:bodyPr>
            <a:normAutofit lnSpcReduction="10000"/>
          </a:bodyPr>
          <a:lstStyle/>
          <a:p>
            <a:pPr>
              <a:lnSpc>
                <a:spcPct val="80000"/>
              </a:lnSpc>
            </a:pPr>
            <a:r>
              <a:rPr lang="en-GB" sz="2200" dirty="0">
                <a:ea typeface="ＭＳ Ｐゴシック" pitchFamily="34" charset="-128"/>
              </a:rPr>
              <a:t>Older arts and crafts technologies continued to exist side by side with the new "technology". But the way in which more scientific techniques would be used in producing, distributing and transporting goods led to a gradual shift in the ordering of industries alongside their “technology” intensity. </a:t>
            </a:r>
          </a:p>
          <a:p>
            <a:pPr>
              <a:lnSpc>
                <a:spcPct val="80000"/>
              </a:lnSpc>
            </a:pPr>
            <a:r>
              <a:rPr lang="en-GB" sz="2200" dirty="0">
                <a:ea typeface="ＭＳ Ｐゴシック" pitchFamily="34" charset="-128"/>
              </a:rPr>
              <a:t>Thus, typical for most developed and emerging industrial societies of the 20th Century, there are now high-technology intensive industries, having as major </a:t>
            </a:r>
            <a:r>
              <a:rPr lang="en-GB" sz="2200" dirty="0" err="1">
                <a:ea typeface="ＭＳ Ｐゴシック" pitchFamily="34" charset="-128"/>
              </a:rPr>
              <a:t>sectoral</a:t>
            </a:r>
            <a:r>
              <a:rPr lang="en-GB" sz="2200" dirty="0">
                <a:ea typeface="ＭＳ Ｐゴシック" pitchFamily="34" charset="-128"/>
              </a:rPr>
              <a:t> characteristic the heavy, own, sector-internal R&amp;D investments and more low-technology intensive, more craft techniques based industries, with very little own R&amp;D efforts. </a:t>
            </a:r>
            <a:endParaRPr lang="en-GB" sz="2200" dirty="0" smtClean="0">
              <a:ea typeface="ＭＳ Ｐゴシック" pitchFamily="34" charset="-128"/>
            </a:endParaRPr>
          </a:p>
          <a:p>
            <a:pPr>
              <a:lnSpc>
                <a:spcPct val="80000"/>
              </a:lnSpc>
            </a:pPr>
            <a:r>
              <a:rPr lang="en-GB" sz="2200" dirty="0" smtClean="0">
                <a:ea typeface="ＭＳ Ｐゴシック" pitchFamily="34" charset="-128"/>
              </a:rPr>
              <a:t>Reflected in the emergence of a literature on the economics econometrics of technical change, R&amp;D, patents, industrial innovation associated with authors such as </a:t>
            </a:r>
            <a:r>
              <a:rPr lang="en-GB" sz="2200" dirty="0" err="1" smtClean="0">
                <a:ea typeface="ＭＳ Ｐゴシック" pitchFamily="34" charset="-128"/>
              </a:rPr>
              <a:t>Griliches</a:t>
            </a:r>
            <a:r>
              <a:rPr lang="en-GB" sz="2200" dirty="0" smtClean="0">
                <a:ea typeface="ＭＳ Ｐゴシック" pitchFamily="34" charset="-128"/>
              </a:rPr>
              <a:t>, </a:t>
            </a:r>
            <a:r>
              <a:rPr lang="en-GB" sz="2200" dirty="0" err="1" smtClean="0">
                <a:ea typeface="ＭＳ Ｐゴシック" pitchFamily="34" charset="-128"/>
              </a:rPr>
              <a:t>Pavitt</a:t>
            </a:r>
            <a:r>
              <a:rPr lang="en-GB" sz="2200" dirty="0" smtClean="0">
                <a:ea typeface="ＭＳ Ｐゴシック" pitchFamily="34" charset="-128"/>
              </a:rPr>
              <a:t>, Scherer, Rosenberg. Chris Freeman though always talked about the economics of (industrial) innovation. </a:t>
            </a:r>
          </a:p>
          <a:p>
            <a:pPr>
              <a:lnSpc>
                <a:spcPct val="80000"/>
              </a:lnSpc>
            </a:pPr>
            <a:r>
              <a:rPr lang="en-GB" sz="2200" dirty="0" smtClean="0">
                <a:ea typeface="ＭＳ Ｐゴシック" pitchFamily="34" charset="-128"/>
              </a:rPr>
              <a:t>Much of my own research with </a:t>
            </a:r>
            <a:r>
              <a:rPr lang="en-GB" sz="2200" dirty="0" err="1" smtClean="0">
                <a:ea typeface="ＭＳ Ｐゴシック" pitchFamily="34" charset="-128"/>
              </a:rPr>
              <a:t>Dosi</a:t>
            </a:r>
            <a:r>
              <a:rPr lang="en-GB" sz="2200" dirty="0" smtClean="0">
                <a:ea typeface="ＭＳ Ｐゴシック" pitchFamily="34" charset="-128"/>
              </a:rPr>
              <a:t>, Freeman, </a:t>
            </a:r>
            <a:r>
              <a:rPr lang="en-GB" sz="2200" dirty="0" err="1" smtClean="0">
                <a:ea typeface="ＭＳ Ｐゴシック" pitchFamily="34" charset="-128"/>
              </a:rPr>
              <a:t>Pavitt</a:t>
            </a:r>
            <a:r>
              <a:rPr lang="en-GB" sz="2200" dirty="0" smtClean="0">
                <a:ea typeface="ＭＳ Ｐゴシック" pitchFamily="34" charset="-128"/>
              </a:rPr>
              <a:t> and Perez was in this tradition. </a:t>
            </a:r>
            <a:endParaRPr lang="en-GB" sz="2200" dirty="0">
              <a:ea typeface="ＭＳ Ｐゴシック" pitchFamily="34" charset="-128"/>
            </a:endParaRPr>
          </a:p>
          <a:p>
            <a:endParaRPr lang="en-GB" sz="2200" dirty="0"/>
          </a:p>
        </p:txBody>
      </p:sp>
    </p:spTree>
    <p:extLst>
      <p:ext uri="{BB962C8B-B14F-4D97-AF65-F5344CB8AC3E}">
        <p14:creationId xmlns="" xmlns:p14="http://schemas.microsoft.com/office/powerpoint/2010/main" val="123482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TotalTime>
  <Words>4272</Words>
  <Application>Microsoft Office PowerPoint</Application>
  <PresentationFormat>On-screen Show (4:3)</PresentationFormat>
  <Paragraphs>156</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Chris Freeman and  Innovation Studies</vt:lpstr>
      <vt:lpstr>Acknowledgments</vt:lpstr>
      <vt:lpstr>On long waves and my days at SPRU</vt:lpstr>
      <vt:lpstr>The Freeman-Jahoda-Soete cycle</vt:lpstr>
      <vt:lpstr>A visual presentation</vt:lpstr>
      <vt:lpstr>From SPRU to Maastricht</vt:lpstr>
      <vt:lpstr>Opportunism and innovation</vt:lpstr>
      <vt:lpstr>1. Research and innovation as Chris Freeman thought us </vt:lpstr>
      <vt:lpstr>Freeman on Industrial Innovation </vt:lpstr>
      <vt:lpstr>Industrial technology policy</vt:lpstr>
      <vt:lpstr>Innovation studies and positivism</vt:lpstr>
      <vt:lpstr>2. Innovation as “creative destruction” and as “destructive creation” </vt:lpstr>
      <vt:lpstr>Characteristics of destructive creation</vt:lpstr>
      <vt:lpstr>Regulation driven innovation</vt:lpstr>
      <vt:lpstr>A need for innovation assessment?</vt:lpstr>
      <vt:lpstr>3. Two cases of destructive creation</vt:lpstr>
      <vt:lpstr>3a. Innovation, planned obsolescence and unsustainable consumption </vt:lpstr>
      <vt:lpstr>Calvano’s formal model</vt:lpstr>
      <vt:lpstr>A rather pervasive process</vt:lpstr>
      <vt:lpstr>Conspicuous innovation growth</vt:lpstr>
      <vt:lpstr>Slide 21</vt:lpstr>
      <vt:lpstr>Frugal innovation and developing country markets</vt:lpstr>
      <vt:lpstr> 3b. Financial innovations and systemic failure </vt:lpstr>
      <vt:lpstr>Financial innovations and destructive creation</vt:lpstr>
      <vt:lpstr>Towards creative destruction in the financial sector</vt:lpstr>
      <vt:lpstr>Innovation and positive incentives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Tans lecture</dc:title>
  <dc:creator>Luc Soete</dc:creator>
  <cp:lastModifiedBy>Luc</cp:lastModifiedBy>
  <cp:revision>94</cp:revision>
  <dcterms:created xsi:type="dcterms:W3CDTF">2011-11-09T19:53:48Z</dcterms:created>
  <dcterms:modified xsi:type="dcterms:W3CDTF">2015-11-06T09:30:08Z</dcterms:modified>
</cp:coreProperties>
</file>