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9"/>
  </p:notesMasterIdLst>
  <p:sldIdLst>
    <p:sldId id="261" r:id="rId2"/>
    <p:sldId id="327" r:id="rId3"/>
    <p:sldId id="332" r:id="rId4"/>
    <p:sldId id="263" r:id="rId5"/>
    <p:sldId id="264" r:id="rId6"/>
    <p:sldId id="322" r:id="rId7"/>
    <p:sldId id="326" r:id="rId8"/>
    <p:sldId id="295" r:id="rId9"/>
    <p:sldId id="324" r:id="rId10"/>
    <p:sldId id="258" r:id="rId11"/>
    <p:sldId id="293" r:id="rId12"/>
    <p:sldId id="330" r:id="rId13"/>
    <p:sldId id="328" r:id="rId14"/>
    <p:sldId id="329" r:id="rId15"/>
    <p:sldId id="296" r:id="rId16"/>
    <p:sldId id="331" r:id="rId17"/>
    <p:sldId id="280"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004" autoAdjust="0"/>
  </p:normalViewPr>
  <p:slideViewPr>
    <p:cSldViewPr>
      <p:cViewPr varScale="1">
        <p:scale>
          <a:sx n="86" d="100"/>
          <a:sy n="86" d="100"/>
        </p:scale>
        <p:origin x="-17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91F3F-D951-4020-9581-1F58D9CA85DF}" type="datetimeFigureOut">
              <a:rPr lang="en-GB" smtClean="0"/>
              <a:pPr/>
              <a:t>04/11/2015</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FAF883-BF3E-461E-9A62-97ECBBE8B027}" type="slidenum">
              <a:rPr lang="en-GB" smtClean="0"/>
              <a:pPr/>
              <a:t>‹N›</a:t>
            </a:fld>
            <a:endParaRPr lang="en-GB"/>
          </a:p>
        </p:txBody>
      </p:sp>
    </p:spTree>
    <p:extLst>
      <p:ext uri="{BB962C8B-B14F-4D97-AF65-F5344CB8AC3E}">
        <p14:creationId xmlns:p14="http://schemas.microsoft.com/office/powerpoint/2010/main" val="396497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922C80F-D91F-4F09-AB87-291B3532E745}" type="slidenum">
              <a:rPr lang="it-IT" smtClean="0">
                <a:latin typeface="Arial" pitchFamily="34" charset="0"/>
              </a:rPr>
              <a:pPr/>
              <a:t>1</a:t>
            </a:fld>
            <a:endParaRPr lang="it-IT" dirty="0"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922C80F-D91F-4F09-AB87-291B3532E745}" type="slidenum">
              <a:rPr lang="it-IT" smtClean="0">
                <a:solidFill>
                  <a:prstClr val="black"/>
                </a:solidFill>
                <a:latin typeface="Arial" pitchFamily="34" charset="0"/>
              </a:rPr>
              <a:pPr/>
              <a:t>3</a:t>
            </a:fld>
            <a:endParaRPr lang="it-IT" smtClean="0">
              <a:solidFill>
                <a:prstClr val="black"/>
              </a:solidFill>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922C80F-D91F-4F09-AB87-291B3532E745}" type="slidenum">
              <a:rPr lang="it-IT" smtClean="0">
                <a:latin typeface="Arial" pitchFamily="34" charset="0"/>
              </a:rPr>
              <a:pPr/>
              <a:t>4</a:t>
            </a:fld>
            <a:endParaRPr lang="it-IT"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922C80F-D91F-4F09-AB87-291B3532E745}" type="slidenum">
              <a:rPr lang="it-IT" smtClean="0">
                <a:latin typeface="Arial" pitchFamily="34" charset="0"/>
              </a:rPr>
              <a:pPr/>
              <a:t>5</a:t>
            </a:fld>
            <a:endParaRPr lang="it-IT"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FABFF63-1E01-4FCA-A66B-A6AF730EA62D}" type="slidenum">
              <a:rPr lang="it-IT">
                <a:latin typeface="Arial" pitchFamily="34" charset="0"/>
              </a:rPr>
              <a:pPr/>
              <a:t>6</a:t>
            </a:fld>
            <a:endParaRPr lang="it-IT">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FABFF63-1E01-4FCA-A66B-A6AF730EA62D}" type="slidenum">
              <a:rPr lang="it-IT">
                <a:latin typeface="Arial" pitchFamily="34" charset="0"/>
              </a:rPr>
              <a:pPr/>
              <a:t>8</a:t>
            </a:fld>
            <a:endParaRPr lang="it-IT" dirty="0">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FAF883-BF3E-461E-9A62-97ECBBE8B027}" type="slidenum">
              <a:rPr lang="en-GB" smtClean="0"/>
              <a:pPr/>
              <a:t>10</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FAF883-BF3E-461E-9A62-97ECBBE8B027}" type="slidenum">
              <a:rPr lang="en-GB" smtClean="0"/>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FAF883-BF3E-461E-9A62-97ECBBE8B027}"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F02AF79-4B06-4268-9FE2-E27AD376F6AC}" type="datetime1">
              <a:rPr lang="it-IT" smtClean="0"/>
              <a:pPr/>
              <a:t>04/11/2015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B9DB90-DA30-4EF3-AC6F-87FE4D300F5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88E6F8E-238A-4363-98D1-8040422B4960}" type="datetime1">
              <a:rPr lang="it-IT" smtClean="0"/>
              <a:pPr/>
              <a:t>04/11/2015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B9DB90-DA30-4EF3-AC6F-87FE4D300F5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65B43E-43C4-4E1D-B31E-DC537CF5EF4A}" type="datetime1">
              <a:rPr lang="it-IT" smtClean="0"/>
              <a:pPr/>
              <a:t>04/11/2015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B9DB90-DA30-4EF3-AC6F-87FE4D300F5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B313DF-6DD3-4ADC-8AB7-4BF957BCBCD6}" type="datetime1">
              <a:rPr lang="it-IT" smtClean="0"/>
              <a:pPr/>
              <a:t>04/11/2015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B9DB90-DA30-4EF3-AC6F-87FE4D300F5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B456E9B-DC8E-45BE-98C5-A95726CE13E9}" type="datetime1">
              <a:rPr lang="it-IT" smtClean="0"/>
              <a:pPr/>
              <a:t>04/11/2015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B9DB90-DA30-4EF3-AC6F-87FE4D300F5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DB5E659-E186-4471-9375-2BDFE3A1C257}" type="datetime1">
              <a:rPr lang="it-IT" smtClean="0"/>
              <a:pPr/>
              <a:t>04/11/2015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B9DB90-DA30-4EF3-AC6F-87FE4D300F5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F63EF11-60DE-4A0A-A559-A4C581011931}" type="datetime1">
              <a:rPr lang="it-IT" smtClean="0"/>
              <a:pPr/>
              <a:t>04/11/2015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5B9DB90-DA30-4EF3-AC6F-87FE4D300F5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BBDABE7-CDB4-49D6-B0CF-F79BA642047E}" type="datetime1">
              <a:rPr lang="it-IT" smtClean="0"/>
              <a:pPr/>
              <a:t>04/11/2015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5B9DB90-DA30-4EF3-AC6F-87FE4D300F5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EC589B1-383F-44B0-A033-17C310253C7C}" type="datetime1">
              <a:rPr lang="it-IT" smtClean="0"/>
              <a:pPr/>
              <a:t>04/11/2015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5B9DB90-DA30-4EF3-AC6F-87FE4D300F5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FF75E35-CE2C-45E8-B9A3-209700041FE2}" type="datetime1">
              <a:rPr lang="it-IT" smtClean="0"/>
              <a:pPr/>
              <a:t>04/11/2015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B9DB90-DA30-4EF3-AC6F-87FE4D300F5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ED915F8-2F90-47B6-8475-868AC88D8A79}" type="datetime1">
              <a:rPr lang="it-IT" smtClean="0"/>
              <a:pPr/>
              <a:t>04/11/2015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B9DB90-DA30-4EF3-AC6F-87FE4D300F5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8A9CF-26C3-4A38-8F36-AB91A2456B49}" type="datetime1">
              <a:rPr lang="it-IT" smtClean="0"/>
              <a:pPr/>
              <a:t>04/11/2015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9DB90-DA30-4EF3-AC6F-87FE4D300F5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116632"/>
            <a:ext cx="8784976" cy="2160240"/>
          </a:xfrm>
          <a:solidFill>
            <a:schemeClr val="tx2">
              <a:lumMod val="20000"/>
              <a:lumOff val="80000"/>
            </a:schemeClr>
          </a:solidFill>
        </p:spPr>
        <p:txBody>
          <a:bodyPr>
            <a:noAutofit/>
          </a:bodyPr>
          <a:lstStyle/>
          <a:p>
            <a:r>
              <a:rPr lang="it-IT" sz="3300" b="1" dirty="0" smtClean="0"/>
              <a:t>THE ECONOMICS OF TECHNICAL CHANGE </a:t>
            </a:r>
            <a:r>
              <a:rPr lang="it-IT" sz="3300" b="1" dirty="0" smtClean="0"/>
              <a:t/>
            </a:r>
            <a:br>
              <a:rPr lang="it-IT" sz="3300" b="1" dirty="0" smtClean="0"/>
            </a:br>
            <a:r>
              <a:rPr lang="it-IT" sz="3300" b="1" dirty="0" smtClean="0"/>
              <a:t>AND </a:t>
            </a:r>
            <a:r>
              <a:rPr lang="it-IT" sz="3300" b="1" dirty="0" smtClean="0"/>
              <a:t>EMPLOYMENT:</a:t>
            </a:r>
            <a:br>
              <a:rPr lang="it-IT" sz="3300" b="1" dirty="0" smtClean="0"/>
            </a:br>
            <a:r>
              <a:rPr lang="it-IT" sz="3300" b="1" dirty="0" smtClean="0"/>
              <a:t>A REAPPRAISAL OF CHRIS FREEMAN’S INTUITIONS</a:t>
            </a:r>
          </a:p>
        </p:txBody>
      </p:sp>
      <p:sp>
        <p:nvSpPr>
          <p:cNvPr id="2051" name="Rectangle 3"/>
          <p:cNvSpPr>
            <a:spLocks noGrp="1" noChangeArrowheads="1"/>
          </p:cNvSpPr>
          <p:nvPr>
            <p:ph type="subTitle" idx="1"/>
          </p:nvPr>
        </p:nvSpPr>
        <p:spPr/>
        <p:txBody>
          <a:bodyPr/>
          <a:lstStyle/>
          <a:p>
            <a:endParaRPr lang="en-GB" dirty="0" smtClean="0"/>
          </a:p>
          <a:p>
            <a:endParaRPr lang="it-IT" dirty="0" smtClean="0"/>
          </a:p>
          <a:p>
            <a:endParaRPr lang="it-IT" dirty="0" smtClean="0"/>
          </a:p>
          <a:p>
            <a:endParaRPr lang="it-IT" dirty="0" smtClean="0"/>
          </a:p>
          <a:p>
            <a:endParaRPr lang="it-IT" dirty="0" smtClean="0"/>
          </a:p>
        </p:txBody>
      </p:sp>
      <p:sp>
        <p:nvSpPr>
          <p:cNvPr id="2053" name="Text Box 6"/>
          <p:cNvSpPr txBox="1">
            <a:spLocks noChangeArrowheads="1"/>
          </p:cNvSpPr>
          <p:nvPr/>
        </p:nvSpPr>
        <p:spPr bwMode="auto">
          <a:xfrm>
            <a:off x="107504" y="5962054"/>
            <a:ext cx="8856984" cy="707886"/>
          </a:xfrm>
          <a:prstGeom prst="rect">
            <a:avLst/>
          </a:prstGeom>
          <a:solidFill>
            <a:srgbClr val="FFF309"/>
          </a:solidFill>
          <a:ln w="9525">
            <a:noFill/>
            <a:miter lim="800000"/>
            <a:headEnd/>
            <a:tailEnd/>
          </a:ln>
        </p:spPr>
        <p:txBody>
          <a:bodyPr wrap="square">
            <a:spAutoFit/>
          </a:bodyPr>
          <a:lstStyle/>
          <a:p>
            <a:pPr algn="ctr"/>
            <a:r>
              <a:rPr lang="it-IT" sz="2000" b="1" dirty="0" smtClean="0"/>
              <a:t>Scuola Superiore Sant’Anna</a:t>
            </a:r>
            <a:r>
              <a:rPr lang="it-IT" sz="2000" dirty="0"/>
              <a:t> </a:t>
            </a:r>
            <a:r>
              <a:rPr lang="en-US" sz="2000" dirty="0"/>
              <a:t> </a:t>
            </a:r>
            <a:endParaRPr lang="it-IT" sz="2000" dirty="0"/>
          </a:p>
          <a:p>
            <a:pPr algn="ctr"/>
            <a:r>
              <a:rPr lang="en-US" sz="2000" dirty="0" smtClean="0"/>
              <a:t>Pisa, November 5th, 2015</a:t>
            </a:r>
          </a:p>
        </p:txBody>
      </p:sp>
      <p:sp>
        <p:nvSpPr>
          <p:cNvPr id="2054" name="Rectangle 11"/>
          <p:cNvSpPr>
            <a:spLocks noChangeArrowheads="1"/>
          </p:cNvSpPr>
          <p:nvPr/>
        </p:nvSpPr>
        <p:spPr bwMode="auto">
          <a:xfrm>
            <a:off x="25550" y="2420888"/>
            <a:ext cx="9118450" cy="2592114"/>
          </a:xfrm>
          <a:prstGeom prst="rect">
            <a:avLst/>
          </a:prstGeom>
          <a:solidFill>
            <a:schemeClr val="bg1"/>
          </a:solidFill>
          <a:ln w="9525">
            <a:noFill/>
            <a:miter lim="800000"/>
            <a:headEnd/>
            <a:tailEnd/>
          </a:ln>
        </p:spPr>
        <p:txBody>
          <a:bodyPr wrap="none" anchor="ctr"/>
          <a:lstStyle/>
          <a:p>
            <a:pPr algn="ctr"/>
            <a:endParaRPr lang="it-IT" sz="1600" b="1" dirty="0"/>
          </a:p>
          <a:p>
            <a:pPr algn="ctr"/>
            <a:r>
              <a:rPr lang="it-IT" sz="2800" b="1" dirty="0"/>
              <a:t>Marco Vivarelli</a:t>
            </a:r>
          </a:p>
          <a:p>
            <a:pPr algn="ctr"/>
            <a:endParaRPr lang="en-GB" sz="400" dirty="0"/>
          </a:p>
          <a:p>
            <a:pPr algn="ctr"/>
            <a:r>
              <a:rPr lang="it-IT" sz="2400" dirty="0"/>
              <a:t>Università </a:t>
            </a:r>
            <a:r>
              <a:rPr lang="it-IT" sz="2400" dirty="0" smtClean="0"/>
              <a:t>Cattolica del Sacro Cuore, Milano</a:t>
            </a:r>
            <a:endParaRPr lang="it-IT" sz="2400" dirty="0"/>
          </a:p>
          <a:p>
            <a:pPr algn="ctr"/>
            <a:r>
              <a:rPr lang="en-GB" sz="2400" dirty="0"/>
              <a:t>Institute for the Study of Labour (IZA), Bonn</a:t>
            </a:r>
          </a:p>
          <a:p>
            <a:pPr algn="ctr"/>
            <a:r>
              <a:rPr lang="en-GB" sz="2400" dirty="0"/>
              <a:t>SPRU, University of Sussex, Brighton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06501"/>
            <a:ext cx="8712968" cy="1234267"/>
          </a:xfrm>
          <a:solidFill>
            <a:schemeClr val="tx2">
              <a:lumMod val="20000"/>
              <a:lumOff val="80000"/>
            </a:schemeClr>
          </a:solidFill>
        </p:spPr>
        <p:txBody>
          <a:bodyPr>
            <a:normAutofit/>
          </a:bodyPr>
          <a:lstStyle/>
          <a:p>
            <a:r>
              <a:rPr lang="it-IT" sz="3200" b="1" dirty="0" smtClean="0"/>
              <a:t>           WAGES AND LABOUR-SAVING INNOVATION</a:t>
            </a:r>
            <a:endParaRPr lang="it-IT" sz="3200" b="1" dirty="0"/>
          </a:p>
        </p:txBody>
      </p:sp>
      <p:cxnSp>
        <p:nvCxnSpPr>
          <p:cNvPr id="9" name="Connettore 2 8"/>
          <p:cNvCxnSpPr/>
          <p:nvPr/>
        </p:nvCxnSpPr>
        <p:spPr>
          <a:xfrm rot="5400000" flipH="1" flipV="1">
            <a:off x="-541362" y="3687415"/>
            <a:ext cx="432127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Connettore 2 14"/>
          <p:cNvCxnSpPr/>
          <p:nvPr/>
        </p:nvCxnSpPr>
        <p:spPr>
          <a:xfrm>
            <a:off x="1619672" y="5847655"/>
            <a:ext cx="5537026" cy="62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CasellaDiTesto 16"/>
          <p:cNvSpPr txBox="1"/>
          <p:nvPr/>
        </p:nvSpPr>
        <p:spPr>
          <a:xfrm>
            <a:off x="7020272" y="6135687"/>
            <a:ext cx="504056" cy="461665"/>
          </a:xfrm>
          <a:prstGeom prst="rect">
            <a:avLst/>
          </a:prstGeom>
          <a:noFill/>
        </p:spPr>
        <p:txBody>
          <a:bodyPr wrap="square" rtlCol="0">
            <a:spAutoFit/>
          </a:bodyPr>
          <a:lstStyle/>
          <a:p>
            <a:r>
              <a:rPr lang="it-IT" sz="2400" dirty="0">
                <a:latin typeface="Arial" pitchFamily="34" charset="0"/>
                <a:cs typeface="Arial" pitchFamily="34" charset="0"/>
              </a:rPr>
              <a:t>L</a:t>
            </a:r>
          </a:p>
        </p:txBody>
      </p:sp>
      <p:sp>
        <p:nvSpPr>
          <p:cNvPr id="18" name="CasellaDiTesto 17"/>
          <p:cNvSpPr txBox="1"/>
          <p:nvPr/>
        </p:nvSpPr>
        <p:spPr>
          <a:xfrm>
            <a:off x="971600" y="1527175"/>
            <a:ext cx="504056" cy="461665"/>
          </a:xfrm>
          <a:prstGeom prst="rect">
            <a:avLst/>
          </a:prstGeom>
          <a:noFill/>
        </p:spPr>
        <p:txBody>
          <a:bodyPr wrap="square" rtlCol="0">
            <a:spAutoFit/>
          </a:bodyPr>
          <a:lstStyle/>
          <a:p>
            <a:r>
              <a:rPr lang="it-IT" sz="2400" dirty="0">
                <a:latin typeface="Arial" pitchFamily="34" charset="0"/>
                <a:cs typeface="Arial" pitchFamily="34" charset="0"/>
              </a:rPr>
              <a:t>K</a:t>
            </a:r>
          </a:p>
        </p:txBody>
      </p:sp>
      <p:cxnSp>
        <p:nvCxnSpPr>
          <p:cNvPr id="20" name="Connettore 1 19"/>
          <p:cNvCxnSpPr/>
          <p:nvPr/>
        </p:nvCxnSpPr>
        <p:spPr>
          <a:xfrm rot="16200000" flipH="1">
            <a:off x="1295636" y="3795427"/>
            <a:ext cx="2376264" cy="1728192"/>
          </a:xfrm>
          <a:prstGeom prst="line">
            <a:avLst/>
          </a:prstGeom>
        </p:spPr>
        <p:style>
          <a:lnRef idx="2">
            <a:schemeClr val="dk1"/>
          </a:lnRef>
          <a:fillRef idx="0">
            <a:schemeClr val="dk1"/>
          </a:fillRef>
          <a:effectRef idx="1">
            <a:schemeClr val="dk1"/>
          </a:effectRef>
          <a:fontRef idx="minor">
            <a:schemeClr val="tx1"/>
          </a:fontRef>
        </p:style>
      </p:cxnSp>
      <p:sp>
        <p:nvSpPr>
          <p:cNvPr id="21" name="Arco 20"/>
          <p:cNvSpPr/>
          <p:nvPr/>
        </p:nvSpPr>
        <p:spPr>
          <a:xfrm rot="11308832">
            <a:off x="2126686" y="2162942"/>
            <a:ext cx="3981414" cy="3264971"/>
          </a:xfrm>
          <a:prstGeom prst="arc">
            <a:avLst>
              <a:gd name="adj1" fmla="val 15241984"/>
              <a:gd name="adj2" fmla="val 6338"/>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t-IT" dirty="0"/>
          </a:p>
        </p:txBody>
      </p:sp>
      <p:sp>
        <p:nvSpPr>
          <p:cNvPr id="23" name="CasellaDiTesto 22"/>
          <p:cNvSpPr txBox="1"/>
          <p:nvPr/>
        </p:nvSpPr>
        <p:spPr>
          <a:xfrm>
            <a:off x="2411760" y="4263479"/>
            <a:ext cx="504056" cy="461665"/>
          </a:xfrm>
          <a:prstGeom prst="rect">
            <a:avLst/>
          </a:prstGeom>
          <a:noFill/>
        </p:spPr>
        <p:txBody>
          <a:bodyPr wrap="square" rtlCol="0">
            <a:spAutoFit/>
          </a:bodyPr>
          <a:lstStyle/>
          <a:p>
            <a:r>
              <a:rPr lang="it-IT" sz="2400" dirty="0" smtClean="0">
                <a:solidFill>
                  <a:srgbClr val="0070C0"/>
                </a:solidFill>
                <a:latin typeface="Arial" pitchFamily="34" charset="0"/>
                <a:cs typeface="Arial" pitchFamily="34" charset="0"/>
              </a:rPr>
              <a:t>E’</a:t>
            </a:r>
            <a:endParaRPr lang="it-IT" sz="2400" dirty="0">
              <a:solidFill>
                <a:srgbClr val="0070C0"/>
              </a:solidFill>
              <a:latin typeface="Arial" pitchFamily="34" charset="0"/>
              <a:cs typeface="Arial" pitchFamily="34" charset="0"/>
            </a:endParaRPr>
          </a:p>
        </p:txBody>
      </p:sp>
      <p:sp>
        <p:nvSpPr>
          <p:cNvPr id="24" name="CasellaDiTesto 23"/>
          <p:cNvSpPr txBox="1"/>
          <p:nvPr/>
        </p:nvSpPr>
        <p:spPr>
          <a:xfrm>
            <a:off x="1979712" y="3183359"/>
            <a:ext cx="864096" cy="461665"/>
          </a:xfrm>
          <a:prstGeom prst="rect">
            <a:avLst/>
          </a:prstGeom>
          <a:noFill/>
        </p:spPr>
        <p:txBody>
          <a:bodyPr wrap="square" rtlCol="0">
            <a:spAutoFit/>
          </a:bodyPr>
          <a:lstStyle/>
          <a:p>
            <a:r>
              <a:rPr lang="it-IT" sz="2400" dirty="0" smtClean="0">
                <a:latin typeface="Arial" pitchFamily="34" charset="0"/>
                <a:cs typeface="Arial" pitchFamily="34" charset="0"/>
              </a:rPr>
              <a:t>y</a:t>
            </a:r>
            <a:endParaRPr lang="it-IT" sz="2400" dirty="0">
              <a:latin typeface="Arial" pitchFamily="34" charset="0"/>
              <a:cs typeface="Arial" pitchFamily="34" charset="0"/>
            </a:endParaRPr>
          </a:p>
        </p:txBody>
      </p:sp>
      <p:sp>
        <p:nvSpPr>
          <p:cNvPr id="25" name="CasellaDiTesto 24"/>
          <p:cNvSpPr txBox="1"/>
          <p:nvPr/>
        </p:nvSpPr>
        <p:spPr>
          <a:xfrm>
            <a:off x="1979712" y="2823319"/>
            <a:ext cx="504056" cy="461665"/>
          </a:xfrm>
          <a:prstGeom prst="rect">
            <a:avLst/>
          </a:prstGeom>
          <a:noFill/>
        </p:spPr>
        <p:txBody>
          <a:bodyPr wrap="square" rtlCol="0">
            <a:spAutoFit/>
          </a:bodyPr>
          <a:lstStyle/>
          <a:p>
            <a:r>
              <a:rPr lang="it-IT" sz="2400" dirty="0" smtClean="0">
                <a:latin typeface="Arial" pitchFamily="34" charset="0"/>
                <a:cs typeface="Arial" pitchFamily="34" charset="0"/>
              </a:rPr>
              <a:t>_</a:t>
            </a:r>
            <a:endParaRPr lang="it-IT" sz="2400" dirty="0">
              <a:latin typeface="Arial" pitchFamily="34" charset="0"/>
              <a:cs typeface="Arial" pitchFamily="34" charset="0"/>
            </a:endParaRPr>
          </a:p>
        </p:txBody>
      </p:sp>
      <p:cxnSp>
        <p:nvCxnSpPr>
          <p:cNvPr id="27" name="Connettore 1 26"/>
          <p:cNvCxnSpPr/>
          <p:nvPr/>
        </p:nvCxnSpPr>
        <p:spPr>
          <a:xfrm>
            <a:off x="1619672" y="4551511"/>
            <a:ext cx="720080" cy="0"/>
          </a:xfrm>
          <a:prstGeom prst="line">
            <a:avLst/>
          </a:prstGeom>
          <a:ln>
            <a:solidFill>
              <a:srgbClr val="0070C0"/>
            </a:solidFill>
            <a:prstDash val="dash"/>
          </a:ln>
        </p:spPr>
        <p:style>
          <a:lnRef idx="2">
            <a:schemeClr val="dk1"/>
          </a:lnRef>
          <a:fillRef idx="0">
            <a:schemeClr val="dk1"/>
          </a:fillRef>
          <a:effectRef idx="1">
            <a:schemeClr val="dk1"/>
          </a:effectRef>
          <a:fontRef idx="minor">
            <a:schemeClr val="tx1"/>
          </a:fontRef>
        </p:style>
      </p:cxnSp>
      <p:cxnSp>
        <p:nvCxnSpPr>
          <p:cNvPr id="28" name="Connettore 1 27"/>
          <p:cNvCxnSpPr/>
          <p:nvPr/>
        </p:nvCxnSpPr>
        <p:spPr>
          <a:xfrm rot="5400000" flipH="1" flipV="1">
            <a:off x="1691680" y="5199583"/>
            <a:ext cx="1296144" cy="0"/>
          </a:xfrm>
          <a:prstGeom prst="line">
            <a:avLst/>
          </a:prstGeom>
          <a:ln>
            <a:solidFill>
              <a:srgbClr val="0070C0"/>
            </a:solidFill>
            <a:prstDash val="dash"/>
          </a:ln>
        </p:spPr>
        <p:style>
          <a:lnRef idx="2">
            <a:schemeClr val="dk1"/>
          </a:lnRef>
          <a:fillRef idx="0">
            <a:schemeClr val="dk1"/>
          </a:fillRef>
          <a:effectRef idx="1">
            <a:schemeClr val="dk1"/>
          </a:effectRef>
          <a:fontRef idx="minor">
            <a:schemeClr val="tx1"/>
          </a:fontRef>
        </p:style>
      </p:cxnSp>
      <p:sp>
        <p:nvSpPr>
          <p:cNvPr id="32" name="CasellaDiTesto 31"/>
          <p:cNvSpPr txBox="1"/>
          <p:nvPr/>
        </p:nvSpPr>
        <p:spPr>
          <a:xfrm>
            <a:off x="2195736" y="6135687"/>
            <a:ext cx="360040" cy="461665"/>
          </a:xfrm>
          <a:prstGeom prst="rect">
            <a:avLst/>
          </a:prstGeom>
          <a:noFill/>
        </p:spPr>
        <p:txBody>
          <a:bodyPr wrap="square" rtlCol="0">
            <a:spAutoFit/>
          </a:bodyPr>
          <a:lstStyle/>
          <a:p>
            <a:r>
              <a:rPr lang="it-IT" sz="2400" dirty="0" smtClean="0">
                <a:solidFill>
                  <a:srgbClr val="0070C0"/>
                </a:solidFill>
                <a:latin typeface="Arial" pitchFamily="34" charset="0"/>
                <a:cs typeface="Arial" pitchFamily="34" charset="0"/>
              </a:rPr>
              <a:t>L</a:t>
            </a:r>
            <a:endParaRPr lang="it-IT" sz="2400" dirty="0">
              <a:solidFill>
                <a:srgbClr val="0070C0"/>
              </a:solidFill>
              <a:latin typeface="Arial" pitchFamily="34" charset="0"/>
              <a:cs typeface="Arial" pitchFamily="34" charset="0"/>
            </a:endParaRPr>
          </a:p>
        </p:txBody>
      </p:sp>
      <p:sp>
        <p:nvSpPr>
          <p:cNvPr id="33" name="Rettangolo 32"/>
          <p:cNvSpPr/>
          <p:nvPr/>
        </p:nvSpPr>
        <p:spPr>
          <a:xfrm>
            <a:off x="3203848" y="5775647"/>
            <a:ext cx="356188" cy="461665"/>
          </a:xfrm>
          <a:prstGeom prst="rect">
            <a:avLst/>
          </a:prstGeom>
        </p:spPr>
        <p:txBody>
          <a:bodyPr wrap="square">
            <a:spAutoFit/>
          </a:bodyPr>
          <a:lstStyle/>
          <a:p>
            <a:r>
              <a:rPr lang="it-IT" sz="2400" dirty="0" smtClean="0">
                <a:latin typeface="Arial" pitchFamily="34" charset="0"/>
                <a:cs typeface="Arial" pitchFamily="34" charset="0"/>
              </a:rPr>
              <a:t>_</a:t>
            </a:r>
            <a:endParaRPr lang="it-IT" sz="2400" dirty="0">
              <a:latin typeface="Arial" pitchFamily="34" charset="0"/>
              <a:cs typeface="Arial" pitchFamily="34" charset="0"/>
            </a:endParaRPr>
          </a:p>
        </p:txBody>
      </p:sp>
      <p:sp>
        <p:nvSpPr>
          <p:cNvPr id="34" name="Rettangolo 33"/>
          <p:cNvSpPr/>
          <p:nvPr/>
        </p:nvSpPr>
        <p:spPr>
          <a:xfrm flipH="1">
            <a:off x="2195736" y="5919663"/>
            <a:ext cx="288032" cy="461665"/>
          </a:xfrm>
          <a:prstGeom prst="rect">
            <a:avLst/>
          </a:prstGeom>
        </p:spPr>
        <p:txBody>
          <a:bodyPr wrap="square">
            <a:spAutoFit/>
          </a:bodyPr>
          <a:lstStyle/>
          <a:p>
            <a:r>
              <a:rPr lang="it-IT" sz="2400" dirty="0" smtClean="0">
                <a:solidFill>
                  <a:srgbClr val="0070C0"/>
                </a:solidFill>
                <a:latin typeface="Arial" pitchFamily="34" charset="0"/>
                <a:cs typeface="Arial" pitchFamily="34" charset="0"/>
              </a:rPr>
              <a:t>^</a:t>
            </a:r>
            <a:endParaRPr lang="it-IT" sz="2400" dirty="0">
              <a:solidFill>
                <a:srgbClr val="0070C0"/>
              </a:solidFill>
              <a:latin typeface="Arial" pitchFamily="34" charset="0"/>
              <a:cs typeface="Arial" pitchFamily="34" charset="0"/>
            </a:endParaRPr>
          </a:p>
        </p:txBody>
      </p:sp>
      <p:sp>
        <p:nvSpPr>
          <p:cNvPr id="35" name="Rettangolo 34"/>
          <p:cNvSpPr/>
          <p:nvPr/>
        </p:nvSpPr>
        <p:spPr>
          <a:xfrm>
            <a:off x="1043608" y="4263479"/>
            <a:ext cx="328936" cy="461665"/>
          </a:xfrm>
          <a:prstGeom prst="rect">
            <a:avLst/>
          </a:prstGeom>
        </p:spPr>
        <p:txBody>
          <a:bodyPr wrap="none">
            <a:spAutoFit/>
          </a:bodyPr>
          <a:lstStyle/>
          <a:p>
            <a:r>
              <a:rPr lang="it-IT" sz="2400" dirty="0" smtClean="0">
                <a:solidFill>
                  <a:srgbClr val="0070C0"/>
                </a:solidFill>
                <a:latin typeface="Arial" pitchFamily="34" charset="0"/>
                <a:cs typeface="Arial" pitchFamily="34" charset="0"/>
              </a:rPr>
              <a:t>^</a:t>
            </a:r>
            <a:endParaRPr lang="it-IT" sz="2400" dirty="0">
              <a:solidFill>
                <a:srgbClr val="0070C0"/>
              </a:solidFill>
              <a:latin typeface="Arial" pitchFamily="34" charset="0"/>
              <a:cs typeface="Arial" pitchFamily="34" charset="0"/>
            </a:endParaRPr>
          </a:p>
        </p:txBody>
      </p:sp>
      <p:sp>
        <p:nvSpPr>
          <p:cNvPr id="36" name="Rettangolo 35"/>
          <p:cNvSpPr/>
          <p:nvPr/>
        </p:nvSpPr>
        <p:spPr>
          <a:xfrm>
            <a:off x="1043608" y="4479503"/>
            <a:ext cx="389850" cy="461665"/>
          </a:xfrm>
          <a:prstGeom prst="rect">
            <a:avLst/>
          </a:prstGeom>
        </p:spPr>
        <p:txBody>
          <a:bodyPr wrap="square">
            <a:spAutoFit/>
          </a:bodyPr>
          <a:lstStyle/>
          <a:p>
            <a:r>
              <a:rPr lang="it-IT" sz="2400" dirty="0">
                <a:solidFill>
                  <a:srgbClr val="0070C0"/>
                </a:solidFill>
                <a:latin typeface="Arial" pitchFamily="34" charset="0"/>
                <a:cs typeface="Arial" pitchFamily="34" charset="0"/>
              </a:rPr>
              <a:t>K</a:t>
            </a:r>
          </a:p>
        </p:txBody>
      </p:sp>
      <p:cxnSp>
        <p:nvCxnSpPr>
          <p:cNvPr id="37" name="Connettore 1 36"/>
          <p:cNvCxnSpPr/>
          <p:nvPr/>
        </p:nvCxnSpPr>
        <p:spPr>
          <a:xfrm rot="16200000" flipH="1">
            <a:off x="1259632" y="2463279"/>
            <a:ext cx="3816424" cy="3096344"/>
          </a:xfrm>
          <a:prstGeom prst="line">
            <a:avLst/>
          </a:prstGeom>
        </p:spPr>
        <p:style>
          <a:lnRef idx="2">
            <a:schemeClr val="dk1"/>
          </a:lnRef>
          <a:fillRef idx="0">
            <a:schemeClr val="dk1"/>
          </a:fillRef>
          <a:effectRef idx="1">
            <a:schemeClr val="dk1"/>
          </a:effectRef>
          <a:fontRef idx="minor">
            <a:schemeClr val="tx1"/>
          </a:fontRef>
        </p:style>
      </p:cxnSp>
      <p:sp>
        <p:nvSpPr>
          <p:cNvPr id="42" name="Arco 41"/>
          <p:cNvSpPr/>
          <p:nvPr/>
        </p:nvSpPr>
        <p:spPr>
          <a:xfrm rot="11308832">
            <a:off x="2918775" y="1658887"/>
            <a:ext cx="3981414" cy="3264971"/>
          </a:xfrm>
          <a:prstGeom prst="arc">
            <a:avLst>
              <a:gd name="adj1" fmla="val 15241984"/>
              <a:gd name="adj2" fmla="val 6338"/>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t-IT" dirty="0"/>
          </a:p>
        </p:txBody>
      </p:sp>
      <p:sp>
        <p:nvSpPr>
          <p:cNvPr id="43" name="CasellaDiTesto 42"/>
          <p:cNvSpPr txBox="1"/>
          <p:nvPr/>
        </p:nvSpPr>
        <p:spPr>
          <a:xfrm>
            <a:off x="3491880" y="3831431"/>
            <a:ext cx="504056" cy="461665"/>
          </a:xfrm>
          <a:prstGeom prst="rect">
            <a:avLst/>
          </a:prstGeom>
          <a:noFill/>
        </p:spPr>
        <p:txBody>
          <a:bodyPr wrap="square" rtlCol="0">
            <a:spAutoFit/>
          </a:bodyPr>
          <a:lstStyle/>
          <a:p>
            <a:r>
              <a:rPr lang="it-IT" sz="2400" dirty="0" smtClean="0">
                <a:latin typeface="Arial" pitchFamily="34" charset="0"/>
                <a:cs typeface="Arial" pitchFamily="34" charset="0"/>
              </a:rPr>
              <a:t>E</a:t>
            </a:r>
            <a:endParaRPr lang="it-IT" sz="2400" dirty="0">
              <a:latin typeface="Arial" pitchFamily="34" charset="0"/>
              <a:cs typeface="Arial" pitchFamily="34" charset="0"/>
            </a:endParaRPr>
          </a:p>
        </p:txBody>
      </p:sp>
      <p:cxnSp>
        <p:nvCxnSpPr>
          <p:cNvPr id="45" name="Connettore 1 44"/>
          <p:cNvCxnSpPr/>
          <p:nvPr/>
        </p:nvCxnSpPr>
        <p:spPr>
          <a:xfrm>
            <a:off x="1691680" y="4263479"/>
            <a:ext cx="1656184"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7" name="Connettore 1 46"/>
          <p:cNvCxnSpPr/>
          <p:nvPr/>
        </p:nvCxnSpPr>
        <p:spPr>
          <a:xfrm rot="16200000" flipV="1">
            <a:off x="2591781" y="5019564"/>
            <a:ext cx="1584174" cy="72008"/>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5" name="CasellaDiTesto 54"/>
          <p:cNvSpPr txBox="1"/>
          <p:nvPr/>
        </p:nvSpPr>
        <p:spPr>
          <a:xfrm>
            <a:off x="3203848" y="6135687"/>
            <a:ext cx="504056" cy="461665"/>
          </a:xfrm>
          <a:prstGeom prst="rect">
            <a:avLst/>
          </a:prstGeom>
          <a:noFill/>
        </p:spPr>
        <p:txBody>
          <a:bodyPr wrap="square" rtlCol="0">
            <a:spAutoFit/>
          </a:bodyPr>
          <a:lstStyle/>
          <a:p>
            <a:r>
              <a:rPr lang="it-IT" sz="2400" dirty="0" smtClean="0">
                <a:latin typeface="Arial" pitchFamily="34" charset="0"/>
                <a:cs typeface="Arial" pitchFamily="34" charset="0"/>
              </a:rPr>
              <a:t>L</a:t>
            </a:r>
            <a:r>
              <a:rPr lang="it-IT" sz="1200" dirty="0" smtClean="0">
                <a:latin typeface="Arial" pitchFamily="34" charset="0"/>
                <a:cs typeface="Arial" pitchFamily="34" charset="0"/>
              </a:rPr>
              <a:t>P</a:t>
            </a:r>
            <a:endParaRPr lang="it-IT" sz="2400" dirty="0">
              <a:latin typeface="Arial" pitchFamily="34" charset="0"/>
              <a:cs typeface="Arial" pitchFamily="34" charset="0"/>
            </a:endParaRPr>
          </a:p>
        </p:txBody>
      </p:sp>
      <p:sp>
        <p:nvSpPr>
          <p:cNvPr id="56" name="CasellaDiTesto 55"/>
          <p:cNvSpPr txBox="1"/>
          <p:nvPr/>
        </p:nvSpPr>
        <p:spPr>
          <a:xfrm>
            <a:off x="1043608" y="3903439"/>
            <a:ext cx="504056" cy="461665"/>
          </a:xfrm>
          <a:prstGeom prst="rect">
            <a:avLst/>
          </a:prstGeom>
          <a:noFill/>
        </p:spPr>
        <p:txBody>
          <a:bodyPr wrap="square" rtlCol="0">
            <a:spAutoFit/>
          </a:bodyPr>
          <a:lstStyle/>
          <a:p>
            <a:r>
              <a:rPr lang="it-IT" sz="2400" dirty="0" smtClean="0">
                <a:latin typeface="Arial" pitchFamily="34" charset="0"/>
                <a:cs typeface="Arial" pitchFamily="34" charset="0"/>
              </a:rPr>
              <a:t>K</a:t>
            </a:r>
            <a:r>
              <a:rPr lang="it-IT" sz="1200" dirty="0" smtClean="0">
                <a:latin typeface="Arial" pitchFamily="34" charset="0"/>
                <a:cs typeface="Arial" pitchFamily="34" charset="0"/>
              </a:rPr>
              <a:t>P</a:t>
            </a:r>
            <a:endParaRPr lang="it-IT" sz="2400" dirty="0">
              <a:latin typeface="Arial" pitchFamily="34" charset="0"/>
              <a:cs typeface="Arial" pitchFamily="34" charset="0"/>
            </a:endParaRPr>
          </a:p>
        </p:txBody>
      </p:sp>
      <p:sp>
        <p:nvSpPr>
          <p:cNvPr id="57" name="Rettangolo 56"/>
          <p:cNvSpPr/>
          <p:nvPr/>
        </p:nvSpPr>
        <p:spPr>
          <a:xfrm>
            <a:off x="1043608" y="3543399"/>
            <a:ext cx="356188" cy="461665"/>
          </a:xfrm>
          <a:prstGeom prst="rect">
            <a:avLst/>
          </a:prstGeom>
        </p:spPr>
        <p:txBody>
          <a:bodyPr wrap="square">
            <a:spAutoFit/>
          </a:bodyPr>
          <a:lstStyle/>
          <a:p>
            <a:r>
              <a:rPr lang="it-IT" sz="2400" dirty="0" smtClean="0">
                <a:latin typeface="Arial" pitchFamily="34" charset="0"/>
                <a:cs typeface="Arial" pitchFamily="34" charset="0"/>
              </a:rPr>
              <a:t>_</a:t>
            </a:r>
            <a:endParaRPr lang="it-IT" sz="2400" dirty="0">
              <a:latin typeface="Arial" pitchFamily="34" charset="0"/>
              <a:cs typeface="Arial" pitchFamily="34" charset="0"/>
            </a:endParaRPr>
          </a:p>
        </p:txBody>
      </p:sp>
      <p:sp>
        <p:nvSpPr>
          <p:cNvPr id="58" name="CasellaDiTesto 57"/>
          <p:cNvSpPr txBox="1"/>
          <p:nvPr/>
        </p:nvSpPr>
        <p:spPr>
          <a:xfrm>
            <a:off x="3131840" y="2823319"/>
            <a:ext cx="864096" cy="461665"/>
          </a:xfrm>
          <a:prstGeom prst="rect">
            <a:avLst/>
          </a:prstGeom>
          <a:noFill/>
        </p:spPr>
        <p:txBody>
          <a:bodyPr wrap="square" rtlCol="0">
            <a:spAutoFit/>
          </a:bodyPr>
          <a:lstStyle/>
          <a:p>
            <a:r>
              <a:rPr lang="it-IT" sz="2400" dirty="0" smtClean="0">
                <a:latin typeface="Arial" pitchFamily="34" charset="0"/>
                <a:cs typeface="Arial" pitchFamily="34" charset="0"/>
              </a:rPr>
              <a:t>y</a:t>
            </a:r>
            <a:endParaRPr lang="it-IT" sz="2400" dirty="0">
              <a:latin typeface="Arial" pitchFamily="34" charset="0"/>
              <a:cs typeface="Arial" pitchFamily="34" charset="0"/>
            </a:endParaRPr>
          </a:p>
        </p:txBody>
      </p:sp>
      <p:sp>
        <p:nvSpPr>
          <p:cNvPr id="59" name="CasellaDiTesto 58"/>
          <p:cNvSpPr txBox="1"/>
          <p:nvPr/>
        </p:nvSpPr>
        <p:spPr>
          <a:xfrm>
            <a:off x="3131840" y="2535287"/>
            <a:ext cx="504056" cy="461665"/>
          </a:xfrm>
          <a:prstGeom prst="rect">
            <a:avLst/>
          </a:prstGeom>
          <a:noFill/>
        </p:spPr>
        <p:txBody>
          <a:bodyPr wrap="square" rtlCol="0">
            <a:spAutoFit/>
          </a:bodyPr>
          <a:lstStyle/>
          <a:p>
            <a:r>
              <a:rPr lang="it-IT" sz="2400" dirty="0" smtClean="0">
                <a:latin typeface="Arial" pitchFamily="34" charset="0"/>
                <a:cs typeface="Arial" pitchFamily="34" charset="0"/>
              </a:rPr>
              <a:t>_</a:t>
            </a:r>
            <a:endParaRPr lang="it-IT" sz="2400" dirty="0">
              <a:latin typeface="Arial" pitchFamily="34" charset="0"/>
              <a:cs typeface="Arial" pitchFamily="34" charset="0"/>
            </a:endParaRPr>
          </a:p>
        </p:txBody>
      </p:sp>
      <p:sp>
        <p:nvSpPr>
          <p:cNvPr id="60" name="CasellaDiTesto 59"/>
          <p:cNvSpPr txBox="1"/>
          <p:nvPr/>
        </p:nvSpPr>
        <p:spPr>
          <a:xfrm>
            <a:off x="5364088" y="4623519"/>
            <a:ext cx="864096" cy="461665"/>
          </a:xfrm>
          <a:prstGeom prst="rect">
            <a:avLst/>
          </a:prstGeom>
          <a:noFill/>
        </p:spPr>
        <p:txBody>
          <a:bodyPr wrap="square" rtlCol="0">
            <a:spAutoFit/>
          </a:bodyPr>
          <a:lstStyle/>
          <a:p>
            <a:r>
              <a:rPr lang="it-IT" sz="2400" dirty="0" smtClean="0">
                <a:latin typeface="Arial" pitchFamily="34" charset="0"/>
                <a:cs typeface="Arial" pitchFamily="34" charset="0"/>
              </a:rPr>
              <a:t>y</a:t>
            </a:r>
            <a:endParaRPr lang="it-IT" sz="2400" dirty="0">
              <a:latin typeface="Arial" pitchFamily="34" charset="0"/>
              <a:cs typeface="Arial" pitchFamily="34" charset="0"/>
            </a:endParaRPr>
          </a:p>
        </p:txBody>
      </p:sp>
      <p:sp>
        <p:nvSpPr>
          <p:cNvPr id="61" name="CasellaDiTesto 60"/>
          <p:cNvSpPr txBox="1"/>
          <p:nvPr/>
        </p:nvSpPr>
        <p:spPr>
          <a:xfrm>
            <a:off x="4716016" y="5343599"/>
            <a:ext cx="864096" cy="461665"/>
          </a:xfrm>
          <a:prstGeom prst="rect">
            <a:avLst/>
          </a:prstGeom>
          <a:noFill/>
        </p:spPr>
        <p:txBody>
          <a:bodyPr wrap="square" rtlCol="0">
            <a:spAutoFit/>
          </a:bodyPr>
          <a:lstStyle/>
          <a:p>
            <a:r>
              <a:rPr lang="it-IT" sz="2400" dirty="0" smtClean="0">
                <a:latin typeface="Arial" pitchFamily="34" charset="0"/>
                <a:cs typeface="Arial" pitchFamily="34" charset="0"/>
              </a:rPr>
              <a:t>y</a:t>
            </a:r>
            <a:endParaRPr lang="it-IT" sz="2400" dirty="0">
              <a:latin typeface="Arial" pitchFamily="34" charset="0"/>
              <a:cs typeface="Arial" pitchFamily="34" charset="0"/>
            </a:endParaRPr>
          </a:p>
        </p:txBody>
      </p:sp>
      <p:sp>
        <p:nvSpPr>
          <p:cNvPr id="62" name="CasellaDiTesto 61"/>
          <p:cNvSpPr txBox="1"/>
          <p:nvPr/>
        </p:nvSpPr>
        <p:spPr>
          <a:xfrm>
            <a:off x="5364088" y="4335487"/>
            <a:ext cx="504056" cy="461665"/>
          </a:xfrm>
          <a:prstGeom prst="rect">
            <a:avLst/>
          </a:prstGeom>
          <a:noFill/>
        </p:spPr>
        <p:txBody>
          <a:bodyPr wrap="square" rtlCol="0">
            <a:spAutoFit/>
          </a:bodyPr>
          <a:lstStyle/>
          <a:p>
            <a:r>
              <a:rPr lang="it-IT" sz="2400" dirty="0" smtClean="0">
                <a:latin typeface="Arial" pitchFamily="34" charset="0"/>
                <a:cs typeface="Arial" pitchFamily="34" charset="0"/>
              </a:rPr>
              <a:t>_</a:t>
            </a:r>
            <a:endParaRPr lang="it-IT" sz="2400" dirty="0">
              <a:latin typeface="Arial" pitchFamily="34" charset="0"/>
              <a:cs typeface="Arial" pitchFamily="34" charset="0"/>
            </a:endParaRPr>
          </a:p>
        </p:txBody>
      </p:sp>
      <p:sp>
        <p:nvSpPr>
          <p:cNvPr id="63" name="CasellaDiTesto 62"/>
          <p:cNvSpPr txBox="1"/>
          <p:nvPr/>
        </p:nvSpPr>
        <p:spPr>
          <a:xfrm>
            <a:off x="4716016" y="5055567"/>
            <a:ext cx="504056" cy="461665"/>
          </a:xfrm>
          <a:prstGeom prst="rect">
            <a:avLst/>
          </a:prstGeom>
          <a:noFill/>
        </p:spPr>
        <p:txBody>
          <a:bodyPr wrap="square" rtlCol="0">
            <a:spAutoFit/>
          </a:bodyPr>
          <a:lstStyle/>
          <a:p>
            <a:r>
              <a:rPr lang="it-IT" sz="2400" dirty="0" smtClean="0">
                <a:latin typeface="Arial" pitchFamily="34" charset="0"/>
                <a:cs typeface="Arial" pitchFamily="34" charset="0"/>
              </a:rPr>
              <a:t>_</a:t>
            </a:r>
            <a:endParaRPr lang="it-IT" sz="2400" dirty="0">
              <a:latin typeface="Arial" pitchFamily="34" charset="0"/>
              <a:cs typeface="Arial" pitchFamily="34" charset="0"/>
            </a:endParaRPr>
          </a:p>
        </p:txBody>
      </p:sp>
      <p:sp>
        <p:nvSpPr>
          <p:cNvPr id="64" name="Arco 63"/>
          <p:cNvSpPr/>
          <p:nvPr/>
        </p:nvSpPr>
        <p:spPr>
          <a:xfrm>
            <a:off x="4139952" y="5487615"/>
            <a:ext cx="360040" cy="504056"/>
          </a:xfrm>
          <a:prstGeom prst="arc">
            <a:avLst>
              <a:gd name="adj1" fmla="val 8397131"/>
              <a:gd name="adj2" fmla="val 1673935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dirty="0"/>
          </a:p>
        </p:txBody>
      </p:sp>
      <p:sp>
        <p:nvSpPr>
          <p:cNvPr id="65" name="Arco 64"/>
          <p:cNvSpPr/>
          <p:nvPr/>
        </p:nvSpPr>
        <p:spPr>
          <a:xfrm>
            <a:off x="2843808" y="5487615"/>
            <a:ext cx="360040" cy="504056"/>
          </a:xfrm>
          <a:prstGeom prst="arc">
            <a:avLst>
              <a:gd name="adj1" fmla="val 8397131"/>
              <a:gd name="adj2" fmla="val 1673935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dirty="0"/>
          </a:p>
        </p:txBody>
      </p:sp>
      <p:sp>
        <p:nvSpPr>
          <p:cNvPr id="66" name="CasellaDiTesto 65"/>
          <p:cNvSpPr txBox="1"/>
          <p:nvPr/>
        </p:nvSpPr>
        <p:spPr>
          <a:xfrm>
            <a:off x="4211960" y="5847655"/>
            <a:ext cx="504056" cy="369332"/>
          </a:xfrm>
          <a:prstGeom prst="rect">
            <a:avLst/>
          </a:prstGeom>
          <a:noFill/>
        </p:spPr>
        <p:txBody>
          <a:bodyPr wrap="square" rtlCol="0">
            <a:spAutoFit/>
          </a:bodyPr>
          <a:lstStyle/>
          <a:p>
            <a:r>
              <a:rPr lang="it-IT" dirty="0" smtClean="0">
                <a:latin typeface="Arial" pitchFamily="34" charset="0"/>
                <a:cs typeface="Arial" pitchFamily="34" charset="0"/>
              </a:rPr>
              <a:t>w/r</a:t>
            </a:r>
            <a:endParaRPr lang="it-IT" dirty="0">
              <a:latin typeface="Arial" pitchFamily="34" charset="0"/>
              <a:cs typeface="Arial" pitchFamily="34" charset="0"/>
            </a:endParaRPr>
          </a:p>
        </p:txBody>
      </p:sp>
      <p:sp>
        <p:nvSpPr>
          <p:cNvPr id="67" name="CasellaDiTesto 66"/>
          <p:cNvSpPr txBox="1"/>
          <p:nvPr/>
        </p:nvSpPr>
        <p:spPr>
          <a:xfrm>
            <a:off x="2771800" y="5847655"/>
            <a:ext cx="504056" cy="369332"/>
          </a:xfrm>
          <a:prstGeom prst="rect">
            <a:avLst/>
          </a:prstGeom>
          <a:noFill/>
        </p:spPr>
        <p:txBody>
          <a:bodyPr wrap="square" rtlCol="0">
            <a:spAutoFit/>
          </a:bodyPr>
          <a:lstStyle/>
          <a:p>
            <a:r>
              <a:rPr lang="it-IT" dirty="0" smtClean="0">
                <a:latin typeface="Arial" pitchFamily="34" charset="0"/>
                <a:cs typeface="Arial" pitchFamily="34" charset="0"/>
              </a:rPr>
              <a:t>w/r</a:t>
            </a:r>
            <a:endParaRPr lang="it-IT" dirty="0">
              <a:latin typeface="Arial" pitchFamily="34" charset="0"/>
              <a:cs typeface="Arial" pitchFamily="34" charset="0"/>
            </a:endParaRPr>
          </a:p>
        </p:txBody>
      </p:sp>
      <p:pic>
        <p:nvPicPr>
          <p:cNvPr id="64514" name="Picture 2" descr="C:\NUCLEO\DOCUMENTI IN USO\ARCHIVIO-MV\COPY\HI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16" y="158294"/>
            <a:ext cx="852686" cy="1148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3" y="149898"/>
            <a:ext cx="8856983" cy="1406894"/>
          </a:xfrm>
          <a:solidFill>
            <a:schemeClr val="tx2">
              <a:lumMod val="20000"/>
              <a:lumOff val="80000"/>
            </a:schemeClr>
          </a:solidFill>
        </p:spPr>
        <p:txBody>
          <a:bodyPr>
            <a:normAutofit/>
          </a:bodyPr>
          <a:lstStyle/>
          <a:p>
            <a:r>
              <a:rPr lang="it-IT" sz="3400" b="1" dirty="0" smtClean="0"/>
              <a:t>       </a:t>
            </a:r>
            <a:r>
              <a:rPr lang="it-IT" sz="3100" b="1" dirty="0" smtClean="0"/>
              <a:t>LOCALIZED TECHNOLOGICAL CHANGE </a:t>
            </a:r>
            <a:br>
              <a:rPr lang="it-IT" sz="3100" b="1" dirty="0" smtClean="0"/>
            </a:br>
            <a:r>
              <a:rPr lang="it-IT" sz="3100" b="1" dirty="0" smtClean="0"/>
              <a:t>             MAKES THINGS MUCH MORE COMPLICATED</a:t>
            </a:r>
            <a:endParaRPr lang="it-IT" sz="3100" b="1" dirty="0"/>
          </a:p>
        </p:txBody>
      </p:sp>
      <p:cxnSp>
        <p:nvCxnSpPr>
          <p:cNvPr id="5" name="Connettore 2 4"/>
          <p:cNvCxnSpPr/>
          <p:nvPr/>
        </p:nvCxnSpPr>
        <p:spPr>
          <a:xfrm>
            <a:off x="1691680" y="5589240"/>
            <a:ext cx="597666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Connettore 2 6"/>
          <p:cNvCxnSpPr/>
          <p:nvPr/>
        </p:nvCxnSpPr>
        <p:spPr>
          <a:xfrm>
            <a:off x="1907704" y="1988840"/>
            <a:ext cx="0" cy="3744416"/>
          </a:xfrm>
          <a:prstGeom prst="straightConnector1">
            <a:avLst/>
          </a:prstGeom>
          <a:ln>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9" name="CasellaDiTesto 8"/>
          <p:cNvSpPr txBox="1"/>
          <p:nvPr/>
        </p:nvSpPr>
        <p:spPr>
          <a:xfrm>
            <a:off x="7308304" y="5805264"/>
            <a:ext cx="282450" cy="369332"/>
          </a:xfrm>
          <a:prstGeom prst="rect">
            <a:avLst/>
          </a:prstGeom>
          <a:noFill/>
        </p:spPr>
        <p:txBody>
          <a:bodyPr wrap="none" rtlCol="0">
            <a:spAutoFit/>
          </a:bodyPr>
          <a:lstStyle/>
          <a:p>
            <a:r>
              <a:rPr lang="it-IT" b="1" dirty="0"/>
              <a:t>L</a:t>
            </a:r>
          </a:p>
        </p:txBody>
      </p:sp>
      <p:sp>
        <p:nvSpPr>
          <p:cNvPr id="10" name="CasellaDiTesto 9"/>
          <p:cNvSpPr txBox="1"/>
          <p:nvPr/>
        </p:nvSpPr>
        <p:spPr>
          <a:xfrm>
            <a:off x="1331640" y="1988840"/>
            <a:ext cx="311304" cy="369332"/>
          </a:xfrm>
          <a:prstGeom prst="rect">
            <a:avLst/>
          </a:prstGeom>
          <a:noFill/>
        </p:spPr>
        <p:txBody>
          <a:bodyPr wrap="none" rtlCol="0">
            <a:spAutoFit/>
          </a:bodyPr>
          <a:lstStyle/>
          <a:p>
            <a:r>
              <a:rPr lang="it-IT" b="1" dirty="0"/>
              <a:t>K</a:t>
            </a:r>
          </a:p>
        </p:txBody>
      </p:sp>
      <p:sp>
        <p:nvSpPr>
          <p:cNvPr id="11" name="CasellaDiTesto 10"/>
          <p:cNvSpPr txBox="1"/>
          <p:nvPr/>
        </p:nvSpPr>
        <p:spPr>
          <a:xfrm>
            <a:off x="1403648" y="5805264"/>
            <a:ext cx="340158" cy="369332"/>
          </a:xfrm>
          <a:prstGeom prst="rect">
            <a:avLst/>
          </a:prstGeom>
          <a:noFill/>
        </p:spPr>
        <p:txBody>
          <a:bodyPr wrap="none" rtlCol="0">
            <a:spAutoFit/>
          </a:bodyPr>
          <a:lstStyle/>
          <a:p>
            <a:r>
              <a:rPr lang="it-IT" b="1" dirty="0" smtClean="0"/>
              <a:t>O</a:t>
            </a:r>
            <a:endParaRPr lang="it-IT" b="1" dirty="0"/>
          </a:p>
        </p:txBody>
      </p:sp>
      <p:cxnSp>
        <p:nvCxnSpPr>
          <p:cNvPr id="13" name="Connettore 1 12"/>
          <p:cNvCxnSpPr/>
          <p:nvPr/>
        </p:nvCxnSpPr>
        <p:spPr>
          <a:xfrm>
            <a:off x="2699792" y="2060848"/>
            <a:ext cx="0" cy="24482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H="1">
            <a:off x="2699792" y="4509120"/>
            <a:ext cx="20162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1907704" y="3573016"/>
            <a:ext cx="1728192" cy="2016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flipV="1">
            <a:off x="1907704" y="2276872"/>
            <a:ext cx="2448272" cy="3312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2051720" y="4941168"/>
            <a:ext cx="513410" cy="749821"/>
          </a:xfrm>
          <a:prstGeom prst="rect">
            <a:avLst/>
          </a:prstGeom>
          <a:noFill/>
        </p:spPr>
        <p:txBody>
          <a:bodyPr vert="wordArtVert" wrap="none" rtlCol="0">
            <a:spAutoFit/>
          </a:bodyPr>
          <a:lstStyle/>
          <a:p>
            <a:r>
              <a:rPr lang="it-IT" dirty="0" smtClean="0"/>
              <a:t>KL</a:t>
            </a:r>
            <a:endParaRPr lang="it-IT" dirty="0"/>
          </a:p>
        </p:txBody>
      </p:sp>
      <p:cxnSp>
        <p:nvCxnSpPr>
          <p:cNvPr id="25" name="Connettore 1 24"/>
          <p:cNvCxnSpPr/>
          <p:nvPr/>
        </p:nvCxnSpPr>
        <p:spPr>
          <a:xfrm>
            <a:off x="2195736" y="5301208"/>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2843808" y="4941168"/>
            <a:ext cx="513410" cy="749821"/>
          </a:xfrm>
          <a:prstGeom prst="rect">
            <a:avLst/>
          </a:prstGeom>
          <a:noFill/>
        </p:spPr>
        <p:txBody>
          <a:bodyPr vert="wordArtVert" wrap="square" rtlCol="0">
            <a:spAutoFit/>
          </a:bodyPr>
          <a:lstStyle/>
          <a:p>
            <a:r>
              <a:rPr lang="it-IT" dirty="0" err="1" smtClean="0"/>
              <a:t>wr</a:t>
            </a:r>
            <a:endParaRPr lang="it-IT" dirty="0"/>
          </a:p>
        </p:txBody>
      </p:sp>
      <p:cxnSp>
        <p:nvCxnSpPr>
          <p:cNvPr id="32" name="Connettore 1 31"/>
          <p:cNvCxnSpPr/>
          <p:nvPr/>
        </p:nvCxnSpPr>
        <p:spPr>
          <a:xfrm>
            <a:off x="2987824" y="5301208"/>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Arco 34"/>
          <p:cNvSpPr/>
          <p:nvPr/>
        </p:nvSpPr>
        <p:spPr>
          <a:xfrm>
            <a:off x="2843808" y="4869160"/>
            <a:ext cx="936104" cy="936104"/>
          </a:xfrm>
          <a:prstGeom prst="arc">
            <a:avLst>
              <a:gd name="adj1" fmla="val 8705213"/>
              <a:gd name="adj2" fmla="val 142214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6" name="Arco 35"/>
          <p:cNvSpPr/>
          <p:nvPr/>
        </p:nvSpPr>
        <p:spPr>
          <a:xfrm>
            <a:off x="1619672" y="4941168"/>
            <a:ext cx="1008112" cy="936104"/>
          </a:xfrm>
          <a:prstGeom prst="arc">
            <a:avLst>
              <a:gd name="adj1" fmla="val 18086485"/>
              <a:gd name="adj2" fmla="val 12694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0" name="Connettore 1 39"/>
          <p:cNvCxnSpPr/>
          <p:nvPr/>
        </p:nvCxnSpPr>
        <p:spPr>
          <a:xfrm flipH="1">
            <a:off x="3779912" y="3933056"/>
            <a:ext cx="34563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V="1">
            <a:off x="3131840" y="2060848"/>
            <a:ext cx="0" cy="122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a:stCxn id="53" idx="4"/>
          </p:cNvCxnSpPr>
          <p:nvPr/>
        </p:nvCxnSpPr>
        <p:spPr>
          <a:xfrm flipH="1" flipV="1">
            <a:off x="3152788" y="3311276"/>
            <a:ext cx="177427" cy="3794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2123728" y="4293096"/>
            <a:ext cx="432170" cy="369332"/>
          </a:xfrm>
          <a:prstGeom prst="rect">
            <a:avLst/>
          </a:prstGeom>
          <a:noFill/>
        </p:spPr>
        <p:txBody>
          <a:bodyPr wrap="none" rtlCol="0">
            <a:spAutoFit/>
          </a:bodyPr>
          <a:lstStyle/>
          <a:p>
            <a:r>
              <a:rPr lang="it-IT" b="1" dirty="0" smtClean="0"/>
              <a:t>A’’</a:t>
            </a:r>
            <a:endParaRPr lang="it-IT" b="1" dirty="0"/>
          </a:p>
        </p:txBody>
      </p:sp>
      <p:sp>
        <p:nvSpPr>
          <p:cNvPr id="50" name="CasellaDiTesto 49"/>
          <p:cNvSpPr txBox="1"/>
          <p:nvPr/>
        </p:nvSpPr>
        <p:spPr>
          <a:xfrm>
            <a:off x="3203848" y="3789040"/>
            <a:ext cx="372859" cy="369332"/>
          </a:xfrm>
          <a:prstGeom prst="rect">
            <a:avLst/>
          </a:prstGeom>
          <a:noFill/>
        </p:spPr>
        <p:txBody>
          <a:bodyPr wrap="none" rtlCol="0">
            <a:spAutoFit/>
          </a:bodyPr>
          <a:lstStyle/>
          <a:p>
            <a:r>
              <a:rPr lang="it-IT" b="1" dirty="0" smtClean="0"/>
              <a:t>A’</a:t>
            </a:r>
            <a:endParaRPr lang="it-IT" b="1" dirty="0"/>
          </a:p>
        </p:txBody>
      </p:sp>
      <p:sp>
        <p:nvSpPr>
          <p:cNvPr id="51" name="Connettore 50"/>
          <p:cNvSpPr/>
          <p:nvPr/>
        </p:nvSpPr>
        <p:spPr>
          <a:xfrm>
            <a:off x="2699792" y="4509120"/>
            <a:ext cx="45719" cy="4571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53" name="Connettore 52"/>
          <p:cNvSpPr/>
          <p:nvPr/>
        </p:nvSpPr>
        <p:spPr>
          <a:xfrm flipH="1">
            <a:off x="3303213" y="3645024"/>
            <a:ext cx="54005" cy="4571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54" name="Connettore 53"/>
          <p:cNvSpPr/>
          <p:nvPr/>
        </p:nvSpPr>
        <p:spPr>
          <a:xfrm>
            <a:off x="3779912" y="3906666"/>
            <a:ext cx="45719" cy="4571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56" name="Connettore 55"/>
          <p:cNvSpPr/>
          <p:nvPr/>
        </p:nvSpPr>
        <p:spPr>
          <a:xfrm flipV="1">
            <a:off x="3131840" y="3284983"/>
            <a:ext cx="45719" cy="4571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58" name="CasellaDiTesto 57"/>
          <p:cNvSpPr txBox="1"/>
          <p:nvPr/>
        </p:nvSpPr>
        <p:spPr>
          <a:xfrm>
            <a:off x="3779912" y="3501008"/>
            <a:ext cx="308098" cy="369332"/>
          </a:xfrm>
          <a:prstGeom prst="rect">
            <a:avLst/>
          </a:prstGeom>
          <a:noFill/>
        </p:spPr>
        <p:txBody>
          <a:bodyPr wrap="none" rtlCol="0">
            <a:spAutoFit/>
          </a:bodyPr>
          <a:lstStyle/>
          <a:p>
            <a:r>
              <a:rPr lang="it-IT" b="1" dirty="0" smtClean="0"/>
              <a:t>C</a:t>
            </a:r>
            <a:endParaRPr lang="it-IT" b="1" dirty="0"/>
          </a:p>
        </p:txBody>
      </p:sp>
      <p:sp>
        <p:nvSpPr>
          <p:cNvPr id="59" name="CasellaDiTesto 58"/>
          <p:cNvSpPr txBox="1"/>
          <p:nvPr/>
        </p:nvSpPr>
        <p:spPr>
          <a:xfrm>
            <a:off x="3131840" y="2924944"/>
            <a:ext cx="314510" cy="369332"/>
          </a:xfrm>
          <a:prstGeom prst="rect">
            <a:avLst/>
          </a:prstGeom>
          <a:noFill/>
        </p:spPr>
        <p:txBody>
          <a:bodyPr wrap="none" rtlCol="0">
            <a:spAutoFit/>
          </a:bodyPr>
          <a:lstStyle/>
          <a:p>
            <a:r>
              <a:rPr lang="it-IT" b="1" dirty="0"/>
              <a:t>B</a:t>
            </a:r>
          </a:p>
        </p:txBody>
      </p:sp>
      <p:sp>
        <p:nvSpPr>
          <p:cNvPr id="61" name="CasellaDiTesto 60"/>
          <p:cNvSpPr txBox="1"/>
          <p:nvPr/>
        </p:nvSpPr>
        <p:spPr>
          <a:xfrm>
            <a:off x="4499992" y="4653136"/>
            <a:ext cx="296876" cy="369332"/>
          </a:xfrm>
          <a:prstGeom prst="rect">
            <a:avLst/>
          </a:prstGeom>
          <a:noFill/>
        </p:spPr>
        <p:txBody>
          <a:bodyPr wrap="none" rtlCol="0">
            <a:spAutoFit/>
          </a:bodyPr>
          <a:lstStyle/>
          <a:p>
            <a:r>
              <a:rPr lang="it-IT" dirty="0" smtClean="0"/>
              <a:t>Y</a:t>
            </a:r>
            <a:endParaRPr lang="it-IT" dirty="0"/>
          </a:p>
        </p:txBody>
      </p:sp>
      <p:cxnSp>
        <p:nvCxnSpPr>
          <p:cNvPr id="63" name="Connettore 1 62"/>
          <p:cNvCxnSpPr>
            <a:stCxn id="61" idx="0"/>
            <a:endCxn id="61" idx="0"/>
          </p:cNvCxnSpPr>
          <p:nvPr/>
        </p:nvCxnSpPr>
        <p:spPr>
          <a:xfrm>
            <a:off x="4648430" y="465313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nettore 1 64"/>
          <p:cNvCxnSpPr/>
          <p:nvPr/>
        </p:nvCxnSpPr>
        <p:spPr>
          <a:xfrm>
            <a:off x="3059832" y="2204864"/>
            <a:ext cx="2592288" cy="30243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ttore 1 66"/>
          <p:cNvCxnSpPr/>
          <p:nvPr/>
        </p:nvCxnSpPr>
        <p:spPr>
          <a:xfrm>
            <a:off x="4499992" y="4653136"/>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CasellaDiTesto 70"/>
          <p:cNvSpPr txBox="1"/>
          <p:nvPr/>
        </p:nvSpPr>
        <p:spPr>
          <a:xfrm>
            <a:off x="6948264" y="4077072"/>
            <a:ext cx="296876" cy="369332"/>
          </a:xfrm>
          <a:prstGeom prst="rect">
            <a:avLst/>
          </a:prstGeom>
          <a:noFill/>
        </p:spPr>
        <p:txBody>
          <a:bodyPr wrap="none" rtlCol="0">
            <a:spAutoFit/>
          </a:bodyPr>
          <a:lstStyle/>
          <a:p>
            <a:r>
              <a:rPr lang="it-IT" dirty="0" smtClean="0"/>
              <a:t>Y</a:t>
            </a:r>
            <a:endParaRPr lang="it-IT" dirty="0"/>
          </a:p>
        </p:txBody>
      </p:sp>
      <p:cxnSp>
        <p:nvCxnSpPr>
          <p:cNvPr id="72" name="Connettore 1 71"/>
          <p:cNvCxnSpPr/>
          <p:nvPr/>
        </p:nvCxnSpPr>
        <p:spPr>
          <a:xfrm>
            <a:off x="6948264" y="4077072"/>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CasellaDiTesto 72"/>
          <p:cNvSpPr txBox="1"/>
          <p:nvPr/>
        </p:nvSpPr>
        <p:spPr>
          <a:xfrm>
            <a:off x="2195736" y="2060848"/>
            <a:ext cx="296876" cy="369332"/>
          </a:xfrm>
          <a:prstGeom prst="rect">
            <a:avLst/>
          </a:prstGeom>
          <a:noFill/>
        </p:spPr>
        <p:txBody>
          <a:bodyPr wrap="none" rtlCol="0">
            <a:spAutoFit/>
          </a:bodyPr>
          <a:lstStyle/>
          <a:p>
            <a:r>
              <a:rPr lang="it-IT" dirty="0" smtClean="0"/>
              <a:t>Y</a:t>
            </a:r>
            <a:endParaRPr lang="it-IT" dirty="0"/>
          </a:p>
        </p:txBody>
      </p:sp>
      <p:sp>
        <p:nvSpPr>
          <p:cNvPr id="74" name="CasellaDiTesto 73"/>
          <p:cNvSpPr txBox="1"/>
          <p:nvPr/>
        </p:nvSpPr>
        <p:spPr>
          <a:xfrm>
            <a:off x="2771800" y="1772816"/>
            <a:ext cx="296876" cy="369332"/>
          </a:xfrm>
          <a:prstGeom prst="rect">
            <a:avLst/>
          </a:prstGeom>
          <a:noFill/>
        </p:spPr>
        <p:txBody>
          <a:bodyPr wrap="none" rtlCol="0">
            <a:spAutoFit/>
          </a:bodyPr>
          <a:lstStyle/>
          <a:p>
            <a:r>
              <a:rPr lang="it-IT" dirty="0" smtClean="0"/>
              <a:t>Y</a:t>
            </a:r>
            <a:endParaRPr lang="it-IT" dirty="0"/>
          </a:p>
        </p:txBody>
      </p:sp>
      <p:sp>
        <p:nvSpPr>
          <p:cNvPr id="75" name="CasellaDiTesto 74"/>
          <p:cNvSpPr txBox="1"/>
          <p:nvPr/>
        </p:nvSpPr>
        <p:spPr>
          <a:xfrm>
            <a:off x="3419872" y="1844824"/>
            <a:ext cx="296876" cy="369332"/>
          </a:xfrm>
          <a:prstGeom prst="rect">
            <a:avLst/>
          </a:prstGeom>
          <a:noFill/>
        </p:spPr>
        <p:txBody>
          <a:bodyPr wrap="none" rtlCol="0">
            <a:spAutoFit/>
          </a:bodyPr>
          <a:lstStyle/>
          <a:p>
            <a:r>
              <a:rPr lang="it-IT" dirty="0" smtClean="0"/>
              <a:t>Y</a:t>
            </a:r>
            <a:endParaRPr lang="it-IT" dirty="0"/>
          </a:p>
        </p:txBody>
      </p:sp>
      <p:cxnSp>
        <p:nvCxnSpPr>
          <p:cNvPr id="76" name="Connettore 1 75"/>
          <p:cNvCxnSpPr/>
          <p:nvPr/>
        </p:nvCxnSpPr>
        <p:spPr>
          <a:xfrm>
            <a:off x="2195736" y="2060848"/>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ttore 1 76"/>
          <p:cNvCxnSpPr/>
          <p:nvPr/>
        </p:nvCxnSpPr>
        <p:spPr>
          <a:xfrm>
            <a:off x="2771800" y="1772816"/>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ttore 1 77"/>
          <p:cNvCxnSpPr/>
          <p:nvPr/>
        </p:nvCxnSpPr>
        <p:spPr>
          <a:xfrm>
            <a:off x="3419872" y="1844824"/>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Arco 79"/>
          <p:cNvSpPr/>
          <p:nvPr/>
        </p:nvSpPr>
        <p:spPr>
          <a:xfrm flipH="1" flipV="1">
            <a:off x="3563888" y="1412776"/>
            <a:ext cx="4248472" cy="2232248"/>
          </a:xfrm>
          <a:prstGeom prst="arc">
            <a:avLst>
              <a:gd name="adj1" fmla="val 15610414"/>
              <a:gd name="adj2" fmla="val 22426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1" name="CasellaDiTesto 80"/>
          <p:cNvSpPr txBox="1"/>
          <p:nvPr/>
        </p:nvSpPr>
        <p:spPr>
          <a:xfrm>
            <a:off x="3995936" y="2780928"/>
            <a:ext cx="324128" cy="369332"/>
          </a:xfrm>
          <a:prstGeom prst="rect">
            <a:avLst/>
          </a:prstGeom>
          <a:noFill/>
        </p:spPr>
        <p:txBody>
          <a:bodyPr wrap="none" rtlCol="0">
            <a:spAutoFit/>
          </a:bodyPr>
          <a:lstStyle/>
          <a:p>
            <a:r>
              <a:rPr lang="it-IT" b="1" dirty="0" smtClean="0"/>
              <a:t>A</a:t>
            </a:r>
            <a:endParaRPr lang="it-IT" b="1" dirty="0"/>
          </a:p>
        </p:txBody>
      </p:sp>
      <p:sp>
        <p:nvSpPr>
          <p:cNvPr id="82" name="Connettore 81"/>
          <p:cNvSpPr/>
          <p:nvPr/>
        </p:nvSpPr>
        <p:spPr>
          <a:xfrm flipV="1">
            <a:off x="3740888" y="3046098"/>
            <a:ext cx="45719" cy="4571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83" name="CasellaDiTesto 82"/>
          <p:cNvSpPr txBox="1"/>
          <p:nvPr/>
        </p:nvSpPr>
        <p:spPr>
          <a:xfrm>
            <a:off x="6084168" y="3429000"/>
            <a:ext cx="296876" cy="369332"/>
          </a:xfrm>
          <a:prstGeom prst="rect">
            <a:avLst/>
          </a:prstGeom>
          <a:noFill/>
        </p:spPr>
        <p:txBody>
          <a:bodyPr wrap="none" rtlCol="0">
            <a:spAutoFit/>
          </a:bodyPr>
          <a:lstStyle/>
          <a:p>
            <a:r>
              <a:rPr lang="it-IT" dirty="0" smtClean="0"/>
              <a:t>Y</a:t>
            </a:r>
            <a:endParaRPr lang="it-IT" dirty="0"/>
          </a:p>
        </p:txBody>
      </p:sp>
      <p:cxnSp>
        <p:nvCxnSpPr>
          <p:cNvPr id="84" name="Connettore 1 83"/>
          <p:cNvCxnSpPr/>
          <p:nvPr/>
        </p:nvCxnSpPr>
        <p:spPr>
          <a:xfrm>
            <a:off x="6084168" y="342900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CasellaDiTesto 84"/>
          <p:cNvSpPr txBox="1"/>
          <p:nvPr/>
        </p:nvSpPr>
        <p:spPr>
          <a:xfrm>
            <a:off x="4788024" y="4581128"/>
            <a:ext cx="513410" cy="749821"/>
          </a:xfrm>
          <a:prstGeom prst="rect">
            <a:avLst/>
          </a:prstGeom>
          <a:noFill/>
        </p:spPr>
        <p:txBody>
          <a:bodyPr vert="wordArtVert" wrap="square" rtlCol="0">
            <a:spAutoFit/>
          </a:bodyPr>
          <a:lstStyle/>
          <a:p>
            <a:r>
              <a:rPr lang="it-IT" dirty="0" err="1" smtClean="0"/>
              <a:t>wr</a:t>
            </a:r>
            <a:endParaRPr lang="it-IT" dirty="0"/>
          </a:p>
        </p:txBody>
      </p:sp>
      <p:cxnSp>
        <p:nvCxnSpPr>
          <p:cNvPr id="86" name="Connettore 1 85"/>
          <p:cNvCxnSpPr/>
          <p:nvPr/>
        </p:nvCxnSpPr>
        <p:spPr>
          <a:xfrm>
            <a:off x="4932040" y="5013176"/>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Arco 86"/>
          <p:cNvSpPr/>
          <p:nvPr/>
        </p:nvSpPr>
        <p:spPr>
          <a:xfrm>
            <a:off x="4860032" y="4509120"/>
            <a:ext cx="936104" cy="936104"/>
          </a:xfrm>
          <a:prstGeom prst="arc">
            <a:avLst>
              <a:gd name="adj1" fmla="val 8705213"/>
              <a:gd name="adj2" fmla="val 142214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88" name="Connettore 1 87"/>
          <p:cNvCxnSpPr/>
          <p:nvPr/>
        </p:nvCxnSpPr>
        <p:spPr>
          <a:xfrm flipH="1">
            <a:off x="4788024" y="5229200"/>
            <a:ext cx="201622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Connettore 1 51"/>
          <p:cNvCxnSpPr>
            <a:stCxn id="53" idx="4"/>
            <a:endCxn id="54" idx="1"/>
          </p:cNvCxnSpPr>
          <p:nvPr/>
        </p:nvCxnSpPr>
        <p:spPr>
          <a:xfrm>
            <a:off x="3330215" y="3690743"/>
            <a:ext cx="456392" cy="2226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1823410" y="6093296"/>
            <a:ext cx="5760640" cy="646331"/>
          </a:xfrm>
          <a:prstGeom prst="rect">
            <a:avLst/>
          </a:prstGeom>
          <a:noFill/>
        </p:spPr>
        <p:txBody>
          <a:bodyPr wrap="square" rtlCol="0">
            <a:spAutoFit/>
          </a:bodyPr>
          <a:lstStyle/>
          <a:p>
            <a:r>
              <a:rPr lang="en-US" dirty="0" smtClean="0"/>
              <a:t>Adapted from Freeman, C. and </a:t>
            </a:r>
            <a:r>
              <a:rPr lang="en-US" dirty="0" err="1" smtClean="0"/>
              <a:t>Soete</a:t>
            </a:r>
            <a:r>
              <a:rPr lang="en-US" dirty="0" smtClean="0"/>
              <a:t>, L. (1987), </a:t>
            </a:r>
            <a:r>
              <a:rPr lang="en-US" b="1" i="1" dirty="0" smtClean="0"/>
              <a:t>Technical Change and Full Employment</a:t>
            </a:r>
            <a:r>
              <a:rPr lang="en-US" b="1" dirty="0" smtClean="0"/>
              <a:t>, </a:t>
            </a:r>
            <a:r>
              <a:rPr lang="en-US" dirty="0" smtClean="0"/>
              <a:t>Oxford, Basil Blackwell, p.42</a:t>
            </a:r>
            <a:endParaRPr lang="en-US" dirty="0"/>
          </a:p>
        </p:txBody>
      </p:sp>
      <p:pic>
        <p:nvPicPr>
          <p:cNvPr id="59395" name="Picture 3" descr="C:\NUCLEO\DOCUMENTI IN USO\ARCHIVIO-MV\COPY\STIGLITZ.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747" y="252192"/>
            <a:ext cx="1235545" cy="1235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3"/>
            <a:ext cx="8229600" cy="1728192"/>
          </a:xfrm>
          <a:solidFill>
            <a:schemeClr val="tx2">
              <a:lumMod val="20000"/>
              <a:lumOff val="80000"/>
            </a:schemeClr>
          </a:solidFill>
        </p:spPr>
        <p:txBody>
          <a:bodyPr>
            <a:normAutofit/>
          </a:bodyPr>
          <a:lstStyle/>
          <a:p>
            <a:r>
              <a:rPr lang="en-US" sz="3200" dirty="0" smtClean="0"/>
              <a:t>       </a:t>
            </a:r>
            <a:r>
              <a:rPr lang="en-US" sz="3200" b="1" dirty="0" smtClean="0"/>
              <a:t>INDUCED-BIAS TECHNOLOGICAL </a:t>
            </a:r>
            <a:br>
              <a:rPr lang="en-US" sz="3200" b="1" dirty="0" smtClean="0"/>
            </a:br>
            <a:r>
              <a:rPr lang="en-US" sz="3200" b="1" dirty="0" smtClean="0"/>
              <a:t>       CHANGE AND WAGE FLEXIBILITY</a:t>
            </a:r>
            <a:endParaRPr lang="en-US" sz="3400" b="1" dirty="0"/>
          </a:p>
        </p:txBody>
      </p:sp>
      <p:sp>
        <p:nvSpPr>
          <p:cNvPr id="3" name="Segnaposto contenuto 2"/>
          <p:cNvSpPr>
            <a:spLocks noGrp="1"/>
          </p:cNvSpPr>
          <p:nvPr>
            <p:ph idx="1"/>
          </p:nvPr>
        </p:nvSpPr>
        <p:spPr>
          <a:xfrm>
            <a:off x="537960" y="2276872"/>
            <a:ext cx="8229600" cy="4525963"/>
          </a:xfrm>
        </p:spPr>
        <p:txBody>
          <a:bodyPr>
            <a:normAutofit/>
          </a:bodyPr>
          <a:lstStyle/>
          <a:p>
            <a:pPr marL="0" indent="0">
              <a:buNone/>
            </a:pPr>
            <a:r>
              <a:rPr lang="en-US" sz="2800" i="1" dirty="0" smtClean="0"/>
              <a:t>“An important conclusion follows from this overall assessment of ‘induced innovation’. It is that there is inherent plausibility in the Hicks inducement theory, biasing the long term direction of technical change in a </a:t>
            </a:r>
            <a:r>
              <a:rPr lang="en-US" sz="2800" i="1" dirty="0" err="1" smtClean="0"/>
              <a:t>labour-saving</a:t>
            </a:r>
            <a:r>
              <a:rPr lang="en-US" sz="2800" i="1" dirty="0" smtClean="0"/>
              <a:t> direction. Attempts to generate a reversal of this trend by temporary small reductions in the relative price of </a:t>
            </a:r>
            <a:r>
              <a:rPr lang="en-US" sz="2800" i="1" dirty="0" err="1" smtClean="0"/>
              <a:t>labour</a:t>
            </a:r>
            <a:r>
              <a:rPr lang="en-US" sz="2800" i="1" dirty="0" smtClean="0"/>
              <a:t> are extremely unlikely to be effective</a:t>
            </a:r>
            <a:r>
              <a:rPr lang="en-US" sz="2800" dirty="0" smtClean="0"/>
              <a:t>” </a:t>
            </a:r>
          </a:p>
          <a:p>
            <a:pPr marL="0" indent="0">
              <a:buNone/>
            </a:pPr>
            <a:r>
              <a:rPr lang="en-US" sz="2800" dirty="0" smtClean="0"/>
              <a:t>(</a:t>
            </a:r>
            <a:r>
              <a:rPr lang="en-US" sz="2800" dirty="0"/>
              <a:t>Freeman, C. and </a:t>
            </a:r>
            <a:r>
              <a:rPr lang="en-US" sz="2800" dirty="0" err="1"/>
              <a:t>Soete</a:t>
            </a:r>
            <a:r>
              <a:rPr lang="en-US" sz="2800" dirty="0"/>
              <a:t>, </a:t>
            </a:r>
            <a:r>
              <a:rPr lang="en-US" sz="2800" dirty="0" smtClean="0"/>
              <a:t>1987, </a:t>
            </a:r>
            <a:r>
              <a:rPr lang="en-US" sz="2800" b="1" dirty="0"/>
              <a:t>Technical Change and Full Employment</a:t>
            </a:r>
            <a:r>
              <a:rPr lang="en-US" sz="2800" dirty="0"/>
              <a:t>, Oxford, Basil Blackwell, </a:t>
            </a:r>
            <a:r>
              <a:rPr lang="en-US" sz="2800" dirty="0" smtClean="0"/>
              <a:t>p.46)</a:t>
            </a:r>
            <a:endParaRPr lang="en-US" sz="2800" dirty="0"/>
          </a:p>
        </p:txBody>
      </p:sp>
      <p:pic>
        <p:nvPicPr>
          <p:cNvPr id="58372" name="Picture 4" descr="C:\NUCLEO\DOCUMENTI IN USO\ARCHIVIO-MV\COPY\Chris-Freeman-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60649"/>
            <a:ext cx="1008111" cy="148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984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86407"/>
            <a:ext cx="8712968" cy="1143000"/>
          </a:xfrm>
          <a:solidFill>
            <a:schemeClr val="tx2">
              <a:lumMod val="20000"/>
              <a:lumOff val="80000"/>
            </a:schemeClr>
          </a:solidFill>
        </p:spPr>
        <p:txBody>
          <a:bodyPr>
            <a:normAutofit/>
          </a:bodyPr>
          <a:lstStyle/>
          <a:p>
            <a:r>
              <a:rPr lang="it-IT" sz="3400" b="1" dirty="0" smtClean="0"/>
              <a:t>THE SKILL MISMATCH </a:t>
            </a:r>
            <a:br>
              <a:rPr lang="it-IT" sz="3400" b="1" dirty="0" smtClean="0"/>
            </a:br>
            <a:r>
              <a:rPr lang="it-IT" sz="3400" b="1" dirty="0" smtClean="0"/>
              <a:t>MAKES THINGS MUCH MORE COMPLICATED</a:t>
            </a:r>
            <a:endParaRPr lang="it-IT" sz="3400" b="1" dirty="0"/>
          </a:p>
        </p:txBody>
      </p:sp>
      <p:cxnSp>
        <p:nvCxnSpPr>
          <p:cNvPr id="9" name="Connettore 2 8"/>
          <p:cNvCxnSpPr/>
          <p:nvPr/>
        </p:nvCxnSpPr>
        <p:spPr>
          <a:xfrm rot="5400000" flipH="1" flipV="1">
            <a:off x="-541362" y="3759423"/>
            <a:ext cx="432127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Connettore 2 14"/>
          <p:cNvCxnSpPr/>
          <p:nvPr/>
        </p:nvCxnSpPr>
        <p:spPr>
          <a:xfrm>
            <a:off x="1619672" y="5919663"/>
            <a:ext cx="5537026" cy="62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CasellaDiTesto 16"/>
          <p:cNvSpPr txBox="1"/>
          <p:nvPr/>
        </p:nvSpPr>
        <p:spPr>
          <a:xfrm>
            <a:off x="7020272" y="6207695"/>
            <a:ext cx="504056" cy="461665"/>
          </a:xfrm>
          <a:prstGeom prst="rect">
            <a:avLst/>
          </a:prstGeom>
          <a:noFill/>
        </p:spPr>
        <p:txBody>
          <a:bodyPr wrap="square" rtlCol="0">
            <a:spAutoFit/>
          </a:bodyPr>
          <a:lstStyle/>
          <a:p>
            <a:r>
              <a:rPr lang="it-IT" sz="2400" dirty="0" smtClean="0">
                <a:latin typeface="Arial" pitchFamily="34" charset="0"/>
                <a:cs typeface="Arial" pitchFamily="34" charset="0"/>
              </a:rPr>
              <a:t>U</a:t>
            </a:r>
            <a:endParaRPr lang="it-IT" sz="2400" dirty="0">
              <a:latin typeface="Arial" pitchFamily="34" charset="0"/>
              <a:cs typeface="Arial" pitchFamily="34" charset="0"/>
            </a:endParaRPr>
          </a:p>
        </p:txBody>
      </p:sp>
      <p:sp>
        <p:nvSpPr>
          <p:cNvPr id="18" name="CasellaDiTesto 17"/>
          <p:cNvSpPr txBox="1"/>
          <p:nvPr/>
        </p:nvSpPr>
        <p:spPr>
          <a:xfrm>
            <a:off x="971600" y="1599183"/>
            <a:ext cx="504056" cy="461665"/>
          </a:xfrm>
          <a:prstGeom prst="rect">
            <a:avLst/>
          </a:prstGeom>
          <a:noFill/>
        </p:spPr>
        <p:txBody>
          <a:bodyPr wrap="square" rtlCol="0">
            <a:spAutoFit/>
          </a:bodyPr>
          <a:lstStyle/>
          <a:p>
            <a:r>
              <a:rPr lang="it-IT" sz="2400" dirty="0">
                <a:latin typeface="Arial" pitchFamily="34" charset="0"/>
                <a:cs typeface="Arial" pitchFamily="34" charset="0"/>
              </a:rPr>
              <a:t>S</a:t>
            </a:r>
          </a:p>
        </p:txBody>
      </p:sp>
      <p:sp>
        <p:nvSpPr>
          <p:cNvPr id="21" name="Arco 20"/>
          <p:cNvSpPr/>
          <p:nvPr/>
        </p:nvSpPr>
        <p:spPr>
          <a:xfrm rot="11308832">
            <a:off x="1694638" y="1586878"/>
            <a:ext cx="3981414" cy="3264971"/>
          </a:xfrm>
          <a:prstGeom prst="arc">
            <a:avLst>
              <a:gd name="adj1" fmla="val 15241984"/>
              <a:gd name="adj2" fmla="val 6338"/>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p:sp>
        <p:nvSpPr>
          <p:cNvPr id="23" name="CasellaDiTesto 22"/>
          <p:cNvSpPr txBox="1"/>
          <p:nvPr/>
        </p:nvSpPr>
        <p:spPr>
          <a:xfrm>
            <a:off x="2483768" y="2391271"/>
            <a:ext cx="720080" cy="461665"/>
          </a:xfrm>
          <a:prstGeom prst="rect">
            <a:avLst/>
          </a:prstGeom>
          <a:noFill/>
        </p:spPr>
        <p:txBody>
          <a:bodyPr wrap="square" rtlCol="0">
            <a:spAutoFit/>
          </a:bodyPr>
          <a:lstStyle/>
          <a:p>
            <a:r>
              <a:rPr lang="it-IT" sz="2400" dirty="0" smtClean="0">
                <a:solidFill>
                  <a:srgbClr val="FF0000"/>
                </a:solidFill>
                <a:latin typeface="Arial" pitchFamily="34" charset="0"/>
                <a:cs typeface="Arial" pitchFamily="34" charset="0"/>
              </a:rPr>
              <a:t>E</a:t>
            </a:r>
            <a:r>
              <a:rPr lang="it-IT" sz="1400" dirty="0" smtClean="0">
                <a:solidFill>
                  <a:srgbClr val="FF0000"/>
                </a:solidFill>
                <a:latin typeface="Arial" pitchFamily="34" charset="0"/>
                <a:cs typeface="Arial" pitchFamily="34" charset="0"/>
              </a:rPr>
              <a:t>1</a:t>
            </a:r>
            <a:r>
              <a:rPr lang="it-IT" sz="2400" dirty="0" smtClean="0">
                <a:solidFill>
                  <a:srgbClr val="FF0000"/>
                </a:solidFill>
                <a:latin typeface="Arial" pitchFamily="34" charset="0"/>
                <a:cs typeface="Arial" pitchFamily="34" charset="0"/>
              </a:rPr>
              <a:t>’</a:t>
            </a:r>
            <a:endParaRPr lang="it-IT" sz="2400" dirty="0">
              <a:solidFill>
                <a:srgbClr val="FF0000"/>
              </a:solidFill>
              <a:latin typeface="Arial" pitchFamily="34" charset="0"/>
              <a:cs typeface="Arial" pitchFamily="34" charset="0"/>
            </a:endParaRPr>
          </a:p>
        </p:txBody>
      </p:sp>
      <p:sp>
        <p:nvSpPr>
          <p:cNvPr id="24" name="CasellaDiTesto 23"/>
          <p:cNvSpPr txBox="1"/>
          <p:nvPr/>
        </p:nvSpPr>
        <p:spPr>
          <a:xfrm>
            <a:off x="2051720" y="1671191"/>
            <a:ext cx="864096" cy="461665"/>
          </a:xfrm>
          <a:prstGeom prst="rect">
            <a:avLst/>
          </a:prstGeom>
          <a:noFill/>
        </p:spPr>
        <p:txBody>
          <a:bodyPr wrap="square" rtlCol="0">
            <a:spAutoFit/>
          </a:bodyPr>
          <a:lstStyle/>
          <a:p>
            <a:r>
              <a:rPr lang="it-IT" sz="2400" dirty="0" smtClean="0">
                <a:latin typeface="Arial" pitchFamily="34" charset="0"/>
                <a:cs typeface="Arial" pitchFamily="34" charset="0"/>
              </a:rPr>
              <a:t>y</a:t>
            </a:r>
            <a:r>
              <a:rPr lang="it-IT" sz="1400" dirty="0" smtClean="0">
                <a:latin typeface="Arial" pitchFamily="34" charset="0"/>
                <a:cs typeface="Arial" pitchFamily="34" charset="0"/>
              </a:rPr>
              <a:t>1</a:t>
            </a:r>
            <a:endParaRPr lang="it-IT" sz="2400" dirty="0">
              <a:latin typeface="Arial" pitchFamily="34" charset="0"/>
              <a:cs typeface="Arial" pitchFamily="34" charset="0"/>
            </a:endParaRPr>
          </a:p>
        </p:txBody>
      </p:sp>
      <p:sp>
        <p:nvSpPr>
          <p:cNvPr id="32" name="CasellaDiTesto 31"/>
          <p:cNvSpPr txBox="1"/>
          <p:nvPr/>
        </p:nvSpPr>
        <p:spPr>
          <a:xfrm>
            <a:off x="1691680" y="6135687"/>
            <a:ext cx="648072" cy="461665"/>
          </a:xfrm>
          <a:prstGeom prst="rect">
            <a:avLst/>
          </a:prstGeom>
          <a:noFill/>
        </p:spPr>
        <p:txBody>
          <a:bodyPr wrap="square" rtlCol="0">
            <a:spAutoFit/>
          </a:bodyPr>
          <a:lstStyle/>
          <a:p>
            <a:r>
              <a:rPr lang="it-IT" sz="2400" dirty="0" smtClean="0">
                <a:solidFill>
                  <a:srgbClr val="0070C0"/>
                </a:solidFill>
                <a:latin typeface="Arial" pitchFamily="34" charset="0"/>
                <a:cs typeface="Arial" pitchFamily="34" charset="0"/>
              </a:rPr>
              <a:t>U</a:t>
            </a:r>
            <a:r>
              <a:rPr lang="it-IT" sz="1400" dirty="0" smtClean="0">
                <a:solidFill>
                  <a:srgbClr val="0070C0"/>
                </a:solidFill>
                <a:latin typeface="Arial" pitchFamily="34" charset="0"/>
                <a:cs typeface="Arial" pitchFamily="34" charset="0"/>
              </a:rPr>
              <a:t>0</a:t>
            </a:r>
            <a:r>
              <a:rPr lang="it-IT" sz="2400" dirty="0" smtClean="0">
                <a:solidFill>
                  <a:srgbClr val="0070C0"/>
                </a:solidFill>
                <a:latin typeface="Arial" pitchFamily="34" charset="0"/>
                <a:cs typeface="Arial" pitchFamily="34" charset="0"/>
              </a:rPr>
              <a:t>’</a:t>
            </a:r>
            <a:endParaRPr lang="it-IT" sz="2400" dirty="0">
              <a:solidFill>
                <a:srgbClr val="0070C0"/>
              </a:solidFill>
              <a:latin typeface="Arial" pitchFamily="34" charset="0"/>
              <a:cs typeface="Arial" pitchFamily="34" charset="0"/>
            </a:endParaRPr>
          </a:p>
        </p:txBody>
      </p:sp>
      <p:cxnSp>
        <p:nvCxnSpPr>
          <p:cNvPr id="37" name="Connettore 1 36"/>
          <p:cNvCxnSpPr/>
          <p:nvPr/>
        </p:nvCxnSpPr>
        <p:spPr>
          <a:xfrm rot="16200000" flipH="1">
            <a:off x="4283968" y="2319263"/>
            <a:ext cx="1584176" cy="1440160"/>
          </a:xfrm>
          <a:prstGeom prst="line">
            <a:avLst/>
          </a:prstGeom>
          <a:ln w="12700"/>
        </p:spPr>
        <p:style>
          <a:lnRef idx="2">
            <a:schemeClr val="dk1"/>
          </a:lnRef>
          <a:fillRef idx="0">
            <a:schemeClr val="dk1"/>
          </a:fillRef>
          <a:effectRef idx="1">
            <a:schemeClr val="dk1"/>
          </a:effectRef>
          <a:fontRef idx="minor">
            <a:schemeClr val="tx1"/>
          </a:fontRef>
        </p:style>
      </p:cxnSp>
      <p:sp>
        <p:nvSpPr>
          <p:cNvPr id="42" name="Arco 41"/>
          <p:cNvSpPr/>
          <p:nvPr/>
        </p:nvSpPr>
        <p:spPr>
          <a:xfrm rot="11308832">
            <a:off x="1910662" y="32319"/>
            <a:ext cx="3981414" cy="3264971"/>
          </a:xfrm>
          <a:prstGeom prst="arc">
            <a:avLst>
              <a:gd name="adj1" fmla="val 15241984"/>
              <a:gd name="adj2" fmla="val 6338"/>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p:sp>
        <p:nvSpPr>
          <p:cNvPr id="43" name="CasellaDiTesto 42"/>
          <p:cNvSpPr txBox="1"/>
          <p:nvPr/>
        </p:nvSpPr>
        <p:spPr>
          <a:xfrm>
            <a:off x="5292080" y="2463279"/>
            <a:ext cx="576064" cy="461665"/>
          </a:xfrm>
          <a:prstGeom prst="rect">
            <a:avLst/>
          </a:prstGeom>
          <a:noFill/>
        </p:spPr>
        <p:txBody>
          <a:bodyPr wrap="square" rtlCol="0">
            <a:spAutoFit/>
          </a:bodyPr>
          <a:lstStyle/>
          <a:p>
            <a:r>
              <a:rPr lang="it-IT" sz="2400" dirty="0" smtClean="0">
                <a:latin typeface="Arial" pitchFamily="34" charset="0"/>
                <a:cs typeface="Arial" pitchFamily="34" charset="0"/>
              </a:rPr>
              <a:t>E</a:t>
            </a:r>
            <a:r>
              <a:rPr lang="it-IT" sz="1400" dirty="0" smtClean="0">
                <a:latin typeface="Arial" pitchFamily="34" charset="0"/>
                <a:cs typeface="Arial" pitchFamily="34" charset="0"/>
              </a:rPr>
              <a:t>0</a:t>
            </a:r>
            <a:endParaRPr lang="it-IT" sz="2400" dirty="0">
              <a:latin typeface="Arial" pitchFamily="34" charset="0"/>
              <a:cs typeface="Arial" pitchFamily="34" charset="0"/>
            </a:endParaRPr>
          </a:p>
        </p:txBody>
      </p:sp>
      <p:cxnSp>
        <p:nvCxnSpPr>
          <p:cNvPr id="45" name="Connettore 1 44"/>
          <p:cNvCxnSpPr/>
          <p:nvPr/>
        </p:nvCxnSpPr>
        <p:spPr>
          <a:xfrm>
            <a:off x="1619672" y="4119463"/>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rot="5400000" flipH="1" flipV="1">
            <a:off x="1259632" y="5055567"/>
            <a:ext cx="1728192"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56" name="CasellaDiTesto 55"/>
          <p:cNvSpPr txBox="1"/>
          <p:nvPr/>
        </p:nvSpPr>
        <p:spPr>
          <a:xfrm>
            <a:off x="899592" y="3831431"/>
            <a:ext cx="648072" cy="461665"/>
          </a:xfrm>
          <a:prstGeom prst="rect">
            <a:avLst/>
          </a:prstGeom>
          <a:noFill/>
        </p:spPr>
        <p:txBody>
          <a:bodyPr wrap="square" rtlCol="0">
            <a:spAutoFit/>
          </a:bodyPr>
          <a:lstStyle/>
          <a:p>
            <a:r>
              <a:rPr lang="it-IT" sz="2400" dirty="0" smtClean="0">
                <a:solidFill>
                  <a:srgbClr val="0070C0"/>
                </a:solidFill>
                <a:latin typeface="Arial" pitchFamily="34" charset="0"/>
                <a:cs typeface="Arial" pitchFamily="34" charset="0"/>
              </a:rPr>
              <a:t>S</a:t>
            </a:r>
            <a:r>
              <a:rPr lang="it-IT" sz="1400" dirty="0" smtClean="0">
                <a:solidFill>
                  <a:srgbClr val="0070C0"/>
                </a:solidFill>
                <a:latin typeface="Arial" pitchFamily="34" charset="0"/>
                <a:cs typeface="Arial" pitchFamily="34" charset="0"/>
              </a:rPr>
              <a:t>0</a:t>
            </a:r>
            <a:r>
              <a:rPr lang="it-IT" sz="2400" dirty="0" smtClean="0">
                <a:solidFill>
                  <a:srgbClr val="0070C0"/>
                </a:solidFill>
                <a:latin typeface="Arial" pitchFamily="34" charset="0"/>
                <a:cs typeface="Arial" pitchFamily="34" charset="0"/>
              </a:rPr>
              <a:t>’</a:t>
            </a:r>
            <a:endParaRPr lang="it-IT" sz="2400" dirty="0">
              <a:solidFill>
                <a:srgbClr val="0070C0"/>
              </a:solidFill>
              <a:latin typeface="Arial" pitchFamily="34" charset="0"/>
              <a:cs typeface="Arial" pitchFamily="34" charset="0"/>
            </a:endParaRPr>
          </a:p>
        </p:txBody>
      </p:sp>
      <p:sp>
        <p:nvSpPr>
          <p:cNvPr id="60" name="CasellaDiTesto 59"/>
          <p:cNvSpPr txBox="1"/>
          <p:nvPr/>
        </p:nvSpPr>
        <p:spPr>
          <a:xfrm>
            <a:off x="6228184" y="3687415"/>
            <a:ext cx="864096" cy="461665"/>
          </a:xfrm>
          <a:prstGeom prst="rect">
            <a:avLst/>
          </a:prstGeom>
          <a:noFill/>
        </p:spPr>
        <p:txBody>
          <a:bodyPr wrap="square" rtlCol="0">
            <a:spAutoFit/>
          </a:bodyPr>
          <a:lstStyle/>
          <a:p>
            <a:r>
              <a:rPr lang="it-IT" sz="2400" dirty="0" smtClean="0">
                <a:latin typeface="Arial" pitchFamily="34" charset="0"/>
                <a:cs typeface="Arial" pitchFamily="34" charset="0"/>
              </a:rPr>
              <a:t>y</a:t>
            </a:r>
            <a:r>
              <a:rPr lang="it-IT" sz="1400" dirty="0" smtClean="0">
                <a:latin typeface="Arial" pitchFamily="34" charset="0"/>
                <a:cs typeface="Arial" pitchFamily="34" charset="0"/>
              </a:rPr>
              <a:t>0</a:t>
            </a:r>
            <a:endParaRPr lang="it-IT" sz="2400" dirty="0">
              <a:latin typeface="Arial" pitchFamily="34" charset="0"/>
              <a:cs typeface="Arial" pitchFamily="34" charset="0"/>
            </a:endParaRPr>
          </a:p>
        </p:txBody>
      </p:sp>
      <p:sp>
        <p:nvSpPr>
          <p:cNvPr id="62" name="CasellaDiTesto 61"/>
          <p:cNvSpPr txBox="1"/>
          <p:nvPr/>
        </p:nvSpPr>
        <p:spPr>
          <a:xfrm>
            <a:off x="6228184" y="3399383"/>
            <a:ext cx="504056" cy="461665"/>
          </a:xfrm>
          <a:prstGeom prst="rect">
            <a:avLst/>
          </a:prstGeom>
          <a:noFill/>
        </p:spPr>
        <p:txBody>
          <a:bodyPr wrap="square" rtlCol="0">
            <a:spAutoFit/>
          </a:bodyPr>
          <a:lstStyle/>
          <a:p>
            <a:r>
              <a:rPr lang="it-IT" sz="2400" dirty="0" smtClean="0">
                <a:latin typeface="Arial" pitchFamily="34" charset="0"/>
                <a:cs typeface="Arial" pitchFamily="34" charset="0"/>
              </a:rPr>
              <a:t>_</a:t>
            </a:r>
            <a:endParaRPr lang="it-IT" sz="2400" dirty="0">
              <a:latin typeface="Arial" pitchFamily="34" charset="0"/>
              <a:cs typeface="Arial" pitchFamily="34" charset="0"/>
            </a:endParaRPr>
          </a:p>
        </p:txBody>
      </p:sp>
      <p:cxnSp>
        <p:nvCxnSpPr>
          <p:cNvPr id="38" name="Connettore 1 37"/>
          <p:cNvCxnSpPr/>
          <p:nvPr/>
        </p:nvCxnSpPr>
        <p:spPr>
          <a:xfrm rot="5400000" flipH="1" flipV="1">
            <a:off x="179512" y="3471391"/>
            <a:ext cx="3888432" cy="1008112"/>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44" name="Connettore 1 43"/>
          <p:cNvCxnSpPr/>
          <p:nvPr/>
        </p:nvCxnSpPr>
        <p:spPr>
          <a:xfrm>
            <a:off x="1619672" y="2895327"/>
            <a:ext cx="4752528"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48" name="CasellaDiTesto 47"/>
          <p:cNvSpPr txBox="1"/>
          <p:nvPr/>
        </p:nvSpPr>
        <p:spPr>
          <a:xfrm>
            <a:off x="899592" y="2679303"/>
            <a:ext cx="648072" cy="461665"/>
          </a:xfrm>
          <a:prstGeom prst="rect">
            <a:avLst/>
          </a:prstGeom>
          <a:noFill/>
        </p:spPr>
        <p:txBody>
          <a:bodyPr wrap="square" rtlCol="0">
            <a:spAutoFit/>
          </a:bodyPr>
          <a:lstStyle/>
          <a:p>
            <a:r>
              <a:rPr lang="it-IT" sz="2400" dirty="0" err="1" smtClean="0">
                <a:latin typeface="Arial" pitchFamily="34" charset="0"/>
                <a:cs typeface="Arial" pitchFamily="34" charset="0"/>
              </a:rPr>
              <a:t>S*</a:t>
            </a:r>
            <a:endParaRPr lang="it-IT" sz="2400" dirty="0">
              <a:latin typeface="Arial" pitchFamily="34" charset="0"/>
              <a:cs typeface="Arial" pitchFamily="34" charset="0"/>
            </a:endParaRPr>
          </a:p>
        </p:txBody>
      </p:sp>
      <p:sp>
        <p:nvSpPr>
          <p:cNvPr id="49" name="Arco 48"/>
          <p:cNvSpPr/>
          <p:nvPr/>
        </p:nvSpPr>
        <p:spPr>
          <a:xfrm rot="11308832">
            <a:off x="4430943" y="32319"/>
            <a:ext cx="3981414" cy="3264971"/>
          </a:xfrm>
          <a:prstGeom prst="arc">
            <a:avLst>
              <a:gd name="adj1" fmla="val 15241984"/>
              <a:gd name="adj2" fmla="val 6338"/>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p:cxnSp>
        <p:nvCxnSpPr>
          <p:cNvPr id="50" name="Connettore 1 49"/>
          <p:cNvCxnSpPr/>
          <p:nvPr/>
        </p:nvCxnSpPr>
        <p:spPr>
          <a:xfrm flipV="1">
            <a:off x="1619672" y="2319263"/>
            <a:ext cx="3960440" cy="360040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53" name="Connettore 1 52"/>
          <p:cNvCxnSpPr/>
          <p:nvPr/>
        </p:nvCxnSpPr>
        <p:spPr>
          <a:xfrm rot="16200000" flipV="1">
            <a:off x="3131840" y="4119463"/>
            <a:ext cx="3672408" cy="72008"/>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70" name="CasellaDiTesto 69"/>
          <p:cNvSpPr txBox="1"/>
          <p:nvPr/>
        </p:nvSpPr>
        <p:spPr>
          <a:xfrm>
            <a:off x="4716016" y="6135687"/>
            <a:ext cx="648072" cy="461665"/>
          </a:xfrm>
          <a:prstGeom prst="rect">
            <a:avLst/>
          </a:prstGeom>
          <a:noFill/>
        </p:spPr>
        <p:txBody>
          <a:bodyPr wrap="square" rtlCol="0">
            <a:spAutoFit/>
          </a:bodyPr>
          <a:lstStyle/>
          <a:p>
            <a:r>
              <a:rPr lang="it-IT" sz="2400" dirty="0" err="1" smtClean="0">
                <a:latin typeface="Arial" pitchFamily="34" charset="0"/>
                <a:cs typeface="Arial" pitchFamily="34" charset="0"/>
              </a:rPr>
              <a:t>U*</a:t>
            </a:r>
            <a:endParaRPr lang="it-IT" sz="2400" dirty="0">
              <a:latin typeface="Arial" pitchFamily="34" charset="0"/>
              <a:cs typeface="Arial" pitchFamily="34" charset="0"/>
            </a:endParaRPr>
          </a:p>
        </p:txBody>
      </p:sp>
      <p:cxnSp>
        <p:nvCxnSpPr>
          <p:cNvPr id="73" name="Connettore 1 72"/>
          <p:cNvCxnSpPr/>
          <p:nvPr/>
        </p:nvCxnSpPr>
        <p:spPr>
          <a:xfrm rot="16200000" flipH="1">
            <a:off x="1763688" y="2319263"/>
            <a:ext cx="1584176" cy="1440160"/>
          </a:xfrm>
          <a:prstGeom prst="line">
            <a:avLst/>
          </a:prstGeom>
          <a:ln w="12700"/>
        </p:spPr>
        <p:style>
          <a:lnRef idx="2">
            <a:schemeClr val="dk1"/>
          </a:lnRef>
          <a:fillRef idx="0">
            <a:schemeClr val="dk1"/>
          </a:fillRef>
          <a:effectRef idx="1">
            <a:schemeClr val="dk1"/>
          </a:effectRef>
          <a:fontRef idx="minor">
            <a:schemeClr val="tx1"/>
          </a:fontRef>
        </p:style>
      </p:cxnSp>
      <p:cxnSp>
        <p:nvCxnSpPr>
          <p:cNvPr id="74" name="Connettore 1 73"/>
          <p:cNvCxnSpPr/>
          <p:nvPr/>
        </p:nvCxnSpPr>
        <p:spPr>
          <a:xfrm rot="16200000" flipH="1">
            <a:off x="1403648" y="3759423"/>
            <a:ext cx="2376264" cy="1944216"/>
          </a:xfrm>
          <a:prstGeom prst="line">
            <a:avLst/>
          </a:prstGeom>
          <a:ln w="12700"/>
        </p:spPr>
        <p:style>
          <a:lnRef idx="2">
            <a:schemeClr val="dk1"/>
          </a:lnRef>
          <a:fillRef idx="0">
            <a:schemeClr val="dk1"/>
          </a:fillRef>
          <a:effectRef idx="1">
            <a:schemeClr val="dk1"/>
          </a:effectRef>
          <a:fontRef idx="minor">
            <a:schemeClr val="tx1"/>
          </a:fontRef>
        </p:style>
      </p:cxnSp>
      <p:sp>
        <p:nvSpPr>
          <p:cNvPr id="77" name="CasellaDiTesto 76"/>
          <p:cNvSpPr txBox="1"/>
          <p:nvPr/>
        </p:nvSpPr>
        <p:spPr>
          <a:xfrm>
            <a:off x="3563888" y="4983559"/>
            <a:ext cx="864096" cy="461665"/>
          </a:xfrm>
          <a:prstGeom prst="rect">
            <a:avLst/>
          </a:prstGeom>
          <a:noFill/>
        </p:spPr>
        <p:txBody>
          <a:bodyPr wrap="square" rtlCol="0">
            <a:spAutoFit/>
          </a:bodyPr>
          <a:lstStyle/>
          <a:p>
            <a:r>
              <a:rPr lang="it-IT" sz="2400" dirty="0" smtClean="0">
                <a:latin typeface="Arial" pitchFamily="34" charset="0"/>
                <a:cs typeface="Arial" pitchFamily="34" charset="0"/>
              </a:rPr>
              <a:t>y</a:t>
            </a:r>
            <a:r>
              <a:rPr lang="it-IT" sz="1400" dirty="0" smtClean="0">
                <a:latin typeface="Arial" pitchFamily="34" charset="0"/>
                <a:cs typeface="Arial" pitchFamily="34" charset="0"/>
              </a:rPr>
              <a:t>0</a:t>
            </a:r>
            <a:endParaRPr lang="it-IT" sz="4000" dirty="0">
              <a:latin typeface="Arial" pitchFamily="34" charset="0"/>
              <a:cs typeface="Arial" pitchFamily="34" charset="0"/>
            </a:endParaRPr>
          </a:p>
        </p:txBody>
      </p:sp>
      <p:sp>
        <p:nvSpPr>
          <p:cNvPr id="78" name="CasellaDiTesto 77"/>
          <p:cNvSpPr txBox="1"/>
          <p:nvPr/>
        </p:nvSpPr>
        <p:spPr>
          <a:xfrm>
            <a:off x="3563888" y="4695527"/>
            <a:ext cx="504056" cy="461665"/>
          </a:xfrm>
          <a:prstGeom prst="rect">
            <a:avLst/>
          </a:prstGeom>
          <a:noFill/>
        </p:spPr>
        <p:txBody>
          <a:bodyPr wrap="square" rtlCol="0">
            <a:spAutoFit/>
          </a:bodyPr>
          <a:lstStyle/>
          <a:p>
            <a:r>
              <a:rPr lang="it-IT" sz="2400" dirty="0" smtClean="0">
                <a:latin typeface="Arial" pitchFamily="34" charset="0"/>
                <a:cs typeface="Arial" pitchFamily="34" charset="0"/>
              </a:rPr>
              <a:t>_</a:t>
            </a:r>
            <a:endParaRPr lang="it-IT" sz="2400" dirty="0">
              <a:latin typeface="Arial" pitchFamily="34" charset="0"/>
              <a:cs typeface="Arial" pitchFamily="34" charset="0"/>
            </a:endParaRPr>
          </a:p>
        </p:txBody>
      </p:sp>
      <p:sp>
        <p:nvSpPr>
          <p:cNvPr id="83" name="CasellaDiTesto 82"/>
          <p:cNvSpPr txBox="1"/>
          <p:nvPr/>
        </p:nvSpPr>
        <p:spPr>
          <a:xfrm>
            <a:off x="2123728" y="3687415"/>
            <a:ext cx="576064" cy="461665"/>
          </a:xfrm>
          <a:prstGeom prst="rect">
            <a:avLst/>
          </a:prstGeom>
          <a:noFill/>
        </p:spPr>
        <p:txBody>
          <a:bodyPr wrap="square" rtlCol="0">
            <a:spAutoFit/>
          </a:bodyPr>
          <a:lstStyle/>
          <a:p>
            <a:r>
              <a:rPr lang="it-IT" sz="2400" dirty="0" smtClean="0">
                <a:solidFill>
                  <a:srgbClr val="0070C0"/>
                </a:solidFill>
                <a:latin typeface="Arial" pitchFamily="34" charset="0"/>
                <a:cs typeface="Arial" pitchFamily="34" charset="0"/>
              </a:rPr>
              <a:t>E</a:t>
            </a:r>
            <a:r>
              <a:rPr lang="it-IT" sz="1400" dirty="0" smtClean="0">
                <a:solidFill>
                  <a:srgbClr val="0070C0"/>
                </a:solidFill>
                <a:latin typeface="Arial" pitchFamily="34" charset="0"/>
                <a:cs typeface="Arial" pitchFamily="34" charset="0"/>
              </a:rPr>
              <a:t>0</a:t>
            </a:r>
            <a:r>
              <a:rPr lang="it-IT" sz="2400" dirty="0" smtClean="0">
                <a:solidFill>
                  <a:srgbClr val="0070C0"/>
                </a:solidFill>
                <a:latin typeface="Arial" pitchFamily="34" charset="0"/>
                <a:cs typeface="Arial" pitchFamily="34" charset="0"/>
              </a:rPr>
              <a:t>’</a:t>
            </a:r>
            <a:endParaRPr lang="it-IT" sz="4000" dirty="0">
              <a:solidFill>
                <a:srgbClr val="0070C0"/>
              </a:solidFill>
              <a:latin typeface="Arial" pitchFamily="34" charset="0"/>
              <a:cs typeface="Arial" pitchFamily="34" charset="0"/>
            </a:endParaRPr>
          </a:p>
        </p:txBody>
      </p:sp>
      <p:cxnSp>
        <p:nvCxnSpPr>
          <p:cNvPr id="85" name="Connettore 1 84"/>
          <p:cNvCxnSpPr/>
          <p:nvPr/>
        </p:nvCxnSpPr>
        <p:spPr>
          <a:xfrm rot="5400000" flipH="1" flipV="1">
            <a:off x="899592" y="4407495"/>
            <a:ext cx="3024336" cy="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89" name="CasellaDiTesto 88"/>
          <p:cNvSpPr txBox="1"/>
          <p:nvPr/>
        </p:nvSpPr>
        <p:spPr>
          <a:xfrm>
            <a:off x="2051720" y="1383159"/>
            <a:ext cx="504056" cy="461665"/>
          </a:xfrm>
          <a:prstGeom prst="rect">
            <a:avLst/>
          </a:prstGeom>
          <a:noFill/>
        </p:spPr>
        <p:txBody>
          <a:bodyPr wrap="square" rtlCol="0">
            <a:spAutoFit/>
          </a:bodyPr>
          <a:lstStyle/>
          <a:p>
            <a:r>
              <a:rPr lang="it-IT" sz="2400" dirty="0" smtClean="0">
                <a:latin typeface="Arial" pitchFamily="34" charset="0"/>
                <a:cs typeface="Arial" pitchFamily="34" charset="0"/>
              </a:rPr>
              <a:t>_</a:t>
            </a:r>
            <a:endParaRPr lang="it-IT" sz="2400" dirty="0">
              <a:latin typeface="Arial" pitchFamily="34" charset="0"/>
              <a:cs typeface="Arial" pitchFamily="34" charset="0"/>
            </a:endParaRPr>
          </a:p>
        </p:txBody>
      </p:sp>
      <p:sp>
        <p:nvSpPr>
          <p:cNvPr id="90" name="Rettangolo 89"/>
          <p:cNvSpPr/>
          <p:nvPr/>
        </p:nvSpPr>
        <p:spPr>
          <a:xfrm>
            <a:off x="2267744" y="6135687"/>
            <a:ext cx="576064" cy="461665"/>
          </a:xfrm>
          <a:prstGeom prst="rect">
            <a:avLst/>
          </a:prstGeom>
        </p:spPr>
        <p:txBody>
          <a:bodyPr wrap="square">
            <a:spAutoFit/>
          </a:bodyPr>
          <a:lstStyle/>
          <a:p>
            <a:r>
              <a:rPr lang="it-IT" sz="2400" dirty="0" smtClean="0">
                <a:solidFill>
                  <a:srgbClr val="FF0000"/>
                </a:solidFill>
                <a:latin typeface="Arial" pitchFamily="34" charset="0"/>
                <a:cs typeface="Arial" pitchFamily="34" charset="0"/>
              </a:rPr>
              <a:t>U</a:t>
            </a:r>
            <a:r>
              <a:rPr lang="it-IT" sz="1400" dirty="0" smtClean="0">
                <a:solidFill>
                  <a:srgbClr val="FF0000"/>
                </a:solidFill>
                <a:latin typeface="Arial" pitchFamily="34" charset="0"/>
                <a:cs typeface="Arial" pitchFamily="34" charset="0"/>
              </a:rPr>
              <a:t>1</a:t>
            </a:r>
            <a:r>
              <a:rPr lang="it-IT" sz="2400" dirty="0" smtClean="0">
                <a:solidFill>
                  <a:srgbClr val="FF0000"/>
                </a:solidFill>
                <a:latin typeface="Arial" pitchFamily="34" charset="0"/>
                <a:cs typeface="Arial" pitchFamily="34" charset="0"/>
              </a:rPr>
              <a:t>’</a:t>
            </a:r>
            <a:endParaRPr lang="it-IT" sz="2400" dirty="0">
              <a:solidFill>
                <a:srgbClr val="FF0000"/>
              </a:solidFill>
              <a:latin typeface="Arial" pitchFamily="34" charset="0"/>
              <a:cs typeface="Arial" pitchFamily="34" charset="0"/>
            </a:endParaRPr>
          </a:p>
        </p:txBody>
      </p:sp>
      <p:sp>
        <p:nvSpPr>
          <p:cNvPr id="95" name="Arco 94"/>
          <p:cNvSpPr/>
          <p:nvPr/>
        </p:nvSpPr>
        <p:spPr>
          <a:xfrm>
            <a:off x="2987824" y="5559623"/>
            <a:ext cx="432048" cy="432048"/>
          </a:xfrm>
          <a:prstGeom prst="arc">
            <a:avLst>
              <a:gd name="adj1" fmla="val 8397131"/>
              <a:gd name="adj2" fmla="val 1673935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96" name="CasellaDiTesto 95"/>
          <p:cNvSpPr txBox="1"/>
          <p:nvPr/>
        </p:nvSpPr>
        <p:spPr>
          <a:xfrm>
            <a:off x="2987824" y="5991671"/>
            <a:ext cx="864096" cy="369332"/>
          </a:xfrm>
          <a:prstGeom prst="rect">
            <a:avLst/>
          </a:prstGeom>
          <a:noFill/>
        </p:spPr>
        <p:txBody>
          <a:bodyPr wrap="square" rtlCol="0">
            <a:spAutoFit/>
          </a:bodyPr>
          <a:lstStyle/>
          <a:p>
            <a:r>
              <a:rPr lang="it-IT" dirty="0" err="1" smtClean="0">
                <a:latin typeface="Arial" pitchFamily="34" charset="0"/>
                <a:cs typeface="Arial" pitchFamily="34" charset="0"/>
              </a:rPr>
              <a:t>w</a:t>
            </a:r>
            <a:r>
              <a:rPr lang="it-IT" sz="1400" dirty="0" err="1" smtClean="0">
                <a:latin typeface="Arial" pitchFamily="34" charset="0"/>
                <a:cs typeface="Arial" pitchFamily="34" charset="0"/>
              </a:rPr>
              <a:t>u</a:t>
            </a:r>
            <a:r>
              <a:rPr lang="it-IT" dirty="0" smtClean="0">
                <a:latin typeface="Arial" pitchFamily="34" charset="0"/>
                <a:cs typeface="Arial" pitchFamily="34" charset="0"/>
              </a:rPr>
              <a:t>/</a:t>
            </a:r>
            <a:r>
              <a:rPr lang="it-IT" dirty="0" err="1" smtClean="0">
                <a:latin typeface="Arial" pitchFamily="34" charset="0"/>
                <a:cs typeface="Arial" pitchFamily="34" charset="0"/>
              </a:rPr>
              <a:t>w</a:t>
            </a:r>
            <a:r>
              <a:rPr lang="it-IT" sz="1400" dirty="0" err="1" smtClean="0">
                <a:latin typeface="Arial" pitchFamily="34" charset="0"/>
                <a:cs typeface="Arial" pitchFamily="34" charset="0"/>
              </a:rPr>
              <a:t>s</a:t>
            </a:r>
            <a:endParaRPr lang="it-IT" dirty="0">
              <a:latin typeface="Arial" pitchFamily="34" charset="0"/>
              <a:cs typeface="Arial" pitchFamily="34" charset="0"/>
            </a:endParaRPr>
          </a:p>
        </p:txBody>
      </p:sp>
    </p:spTree>
    <p:extLst>
      <p:ext uri="{BB962C8B-B14F-4D97-AF65-F5344CB8AC3E}">
        <p14:creationId xmlns:p14="http://schemas.microsoft.com/office/powerpoint/2010/main" val="3696058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44506"/>
            <a:ext cx="8795320" cy="1728192"/>
          </a:xfrm>
          <a:solidFill>
            <a:schemeClr val="tx2">
              <a:lumMod val="20000"/>
              <a:lumOff val="80000"/>
            </a:schemeClr>
          </a:solidFill>
        </p:spPr>
        <p:txBody>
          <a:bodyPr>
            <a:normAutofit/>
          </a:bodyPr>
          <a:lstStyle/>
          <a:p>
            <a:r>
              <a:rPr lang="en-US" sz="3200" dirty="0" smtClean="0"/>
              <a:t>       </a:t>
            </a:r>
            <a:r>
              <a:rPr lang="en-US" sz="3200" dirty="0" smtClean="0"/>
              <a:t> </a:t>
            </a:r>
            <a:r>
              <a:rPr lang="en-US" sz="3400" b="1" dirty="0" smtClean="0"/>
              <a:t>EDUCATION </a:t>
            </a:r>
            <a:r>
              <a:rPr lang="en-US" sz="3400" b="1" dirty="0" smtClean="0"/>
              <a:t>AND TRAINING AS </a:t>
            </a:r>
            <a:br>
              <a:rPr lang="en-US" sz="3400" b="1" dirty="0" smtClean="0"/>
            </a:br>
            <a:r>
              <a:rPr lang="en-US" sz="3400" b="1" dirty="0"/>
              <a:t> </a:t>
            </a:r>
            <a:r>
              <a:rPr lang="en-US" sz="3400" b="1" dirty="0" smtClean="0"/>
              <a:t>        </a:t>
            </a:r>
            <a:r>
              <a:rPr lang="en-US" sz="3400" b="1" dirty="0" smtClean="0"/>
              <a:t>  AN </a:t>
            </a:r>
            <a:r>
              <a:rPr lang="en-US" sz="3400" b="1" dirty="0" smtClean="0"/>
              <a:t>ALTERNATIVE TO </a:t>
            </a:r>
            <a:r>
              <a:rPr lang="en-US" sz="3400" b="1" dirty="0" smtClean="0"/>
              <a:t>LABOUR </a:t>
            </a:r>
            <a:r>
              <a:rPr lang="en-US" sz="3400" b="1" dirty="0" smtClean="0"/>
              <a:t>DUMPING</a:t>
            </a:r>
            <a:endParaRPr lang="en-US" sz="3400" b="1" dirty="0"/>
          </a:p>
        </p:txBody>
      </p:sp>
      <p:sp>
        <p:nvSpPr>
          <p:cNvPr id="3" name="Segnaposto contenuto 2"/>
          <p:cNvSpPr>
            <a:spLocks noGrp="1"/>
          </p:cNvSpPr>
          <p:nvPr>
            <p:ph idx="1"/>
          </p:nvPr>
        </p:nvSpPr>
        <p:spPr>
          <a:xfrm>
            <a:off x="537960" y="2276872"/>
            <a:ext cx="8229600" cy="4525963"/>
          </a:xfrm>
        </p:spPr>
        <p:txBody>
          <a:bodyPr>
            <a:normAutofit/>
          </a:bodyPr>
          <a:lstStyle/>
          <a:p>
            <a:pPr marL="0" indent="0">
              <a:buNone/>
            </a:pPr>
            <a:r>
              <a:rPr lang="en-US" sz="2800" i="1" dirty="0" smtClean="0"/>
              <a:t>“With respect to employment this could mean that the need for increased flexibility in occupational patterns, skill profiles, work </a:t>
            </a:r>
            <a:r>
              <a:rPr lang="en-US" sz="2800" i="1" dirty="0" err="1" smtClean="0"/>
              <a:t>organisation</a:t>
            </a:r>
            <a:r>
              <a:rPr lang="en-US" sz="2800" i="1" dirty="0" smtClean="0"/>
              <a:t> and work time may have to be combined with a search for new structures, new ‘rigidities’ which make it workable for individuals to invest in education, training and the acquisition of new </a:t>
            </a:r>
            <a:r>
              <a:rPr lang="en-US" sz="2800" i="1" dirty="0"/>
              <a:t>skills</a:t>
            </a:r>
            <a:r>
              <a:rPr lang="en-US" sz="2800" dirty="0"/>
              <a:t>” </a:t>
            </a:r>
            <a:endParaRPr lang="en-US" sz="2800" dirty="0" smtClean="0"/>
          </a:p>
          <a:p>
            <a:pPr marL="0" indent="0">
              <a:buNone/>
            </a:pPr>
            <a:r>
              <a:rPr lang="en-US" sz="2800" dirty="0" smtClean="0"/>
              <a:t>(</a:t>
            </a:r>
            <a:r>
              <a:rPr lang="en-US" sz="2800" dirty="0"/>
              <a:t>Freeman, C. and </a:t>
            </a:r>
            <a:r>
              <a:rPr lang="en-US" sz="2800" dirty="0" err="1"/>
              <a:t>Soete</a:t>
            </a:r>
            <a:r>
              <a:rPr lang="en-US" sz="2800" dirty="0"/>
              <a:t>, L., </a:t>
            </a:r>
            <a:r>
              <a:rPr lang="en-US" sz="2800" b="1" dirty="0"/>
              <a:t>Work for All or Mass Unemployment</a:t>
            </a:r>
            <a:r>
              <a:rPr lang="en-US" sz="2800" dirty="0"/>
              <a:t>, London: Pinter, 1994, </a:t>
            </a:r>
            <a:r>
              <a:rPr lang="en-US" sz="2800" dirty="0" smtClean="0"/>
              <a:t>p.122)</a:t>
            </a:r>
            <a:endParaRPr lang="en-US" sz="2800" dirty="0"/>
          </a:p>
        </p:txBody>
      </p:sp>
      <p:pic>
        <p:nvPicPr>
          <p:cNvPr id="58372" name="Picture 4" descr="C:\NUCLEO\DOCUMENTI IN USO\ARCHIVIO-MV\COPY\Chris-Freeman-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5986"/>
            <a:ext cx="1008111" cy="148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70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332656"/>
            <a:ext cx="7772400" cy="720080"/>
          </a:xfrm>
          <a:solidFill>
            <a:schemeClr val="tx2">
              <a:lumMod val="20000"/>
              <a:lumOff val="80000"/>
            </a:schemeClr>
          </a:solidFill>
        </p:spPr>
        <p:txBody>
          <a:bodyPr>
            <a:normAutofit/>
          </a:bodyPr>
          <a:lstStyle/>
          <a:p>
            <a:r>
              <a:rPr lang="it-IT" sz="3400" b="1" dirty="0" smtClean="0"/>
              <a:t>EMPIRICALLY…..</a:t>
            </a:r>
            <a:endParaRPr lang="it-IT" sz="3400" b="1" dirty="0"/>
          </a:p>
        </p:txBody>
      </p:sp>
      <p:sp>
        <p:nvSpPr>
          <p:cNvPr id="4" name="Rettangolo 3"/>
          <p:cNvSpPr/>
          <p:nvPr/>
        </p:nvSpPr>
        <p:spPr>
          <a:xfrm>
            <a:off x="683568" y="1484784"/>
            <a:ext cx="1728192" cy="4896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779912" y="1484784"/>
            <a:ext cx="2232248" cy="4896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6372200" y="1484784"/>
            <a:ext cx="1728192" cy="3096344"/>
          </a:xfrm>
          <a:prstGeom prst="ellipse">
            <a:avLst/>
          </a:prstGeom>
          <a:blipFill dpi="0" rotWithShape="1">
            <a:blip r:embed="rId2" cstate="print">
              <a:alphaModFix amt="49000"/>
            </a:blip>
            <a:srcRect/>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7" name="Ovale 6"/>
          <p:cNvSpPr/>
          <p:nvPr/>
        </p:nvSpPr>
        <p:spPr>
          <a:xfrm>
            <a:off x="6372200" y="2996952"/>
            <a:ext cx="1656184" cy="3384376"/>
          </a:xfrm>
          <a:prstGeom prst="ellipse">
            <a:avLst/>
          </a:prstGeom>
          <a:blipFill dpi="0" rotWithShape="1">
            <a:blip r:embed="rId3" cstate="print">
              <a:alphaModFix amt="31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1 8"/>
          <p:cNvCxnSpPr/>
          <p:nvPr/>
        </p:nvCxnSpPr>
        <p:spPr>
          <a:xfrm>
            <a:off x="1331640" y="1484784"/>
            <a:ext cx="0" cy="48965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755576" y="1484784"/>
            <a:ext cx="476862" cy="4896544"/>
          </a:xfrm>
          <a:prstGeom prst="rect">
            <a:avLst/>
          </a:prstGeom>
          <a:noFill/>
        </p:spPr>
        <p:txBody>
          <a:bodyPr vert="wordArtVert" wrap="square" rtlCol="0">
            <a:spAutoFit/>
          </a:bodyPr>
          <a:lstStyle/>
          <a:p>
            <a:r>
              <a:rPr lang="it-IT" sz="1600" b="1" dirty="0" smtClean="0"/>
              <a:t>INNOVATION-INPUT</a:t>
            </a:r>
            <a:endParaRPr lang="it-IT" sz="1600" b="1" dirty="0"/>
          </a:p>
        </p:txBody>
      </p:sp>
      <p:cxnSp>
        <p:nvCxnSpPr>
          <p:cNvPr id="14" name="Connettore 1 13"/>
          <p:cNvCxnSpPr/>
          <p:nvPr/>
        </p:nvCxnSpPr>
        <p:spPr>
          <a:xfrm>
            <a:off x="1331640" y="3933056"/>
            <a:ext cx="10801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1547664" y="2060848"/>
            <a:ext cx="586443" cy="1512168"/>
          </a:xfrm>
          <a:prstGeom prst="rect">
            <a:avLst/>
          </a:prstGeom>
          <a:noFill/>
        </p:spPr>
        <p:txBody>
          <a:bodyPr vert="wordArtVert" wrap="square" rtlCol="0">
            <a:spAutoFit/>
          </a:bodyPr>
          <a:lstStyle/>
          <a:p>
            <a:r>
              <a:rPr lang="it-IT" sz="2200" b="1" dirty="0" err="1" smtClean="0"/>
              <a:t>R&amp;D</a:t>
            </a:r>
            <a:endParaRPr lang="it-IT" sz="2200" b="1" dirty="0"/>
          </a:p>
        </p:txBody>
      </p:sp>
      <p:sp>
        <p:nvSpPr>
          <p:cNvPr id="16" name="CasellaDiTesto 15"/>
          <p:cNvSpPr txBox="1"/>
          <p:nvPr/>
        </p:nvSpPr>
        <p:spPr>
          <a:xfrm>
            <a:off x="1547664" y="4509120"/>
            <a:ext cx="586443" cy="1512168"/>
          </a:xfrm>
          <a:prstGeom prst="rect">
            <a:avLst/>
          </a:prstGeom>
          <a:noFill/>
        </p:spPr>
        <p:txBody>
          <a:bodyPr vert="wordArtVert" wrap="square" rtlCol="0">
            <a:spAutoFit/>
          </a:bodyPr>
          <a:lstStyle/>
          <a:p>
            <a:r>
              <a:rPr lang="it-IT" sz="2200" b="1" dirty="0" smtClean="0"/>
              <a:t>ETC</a:t>
            </a:r>
            <a:endParaRPr lang="it-IT" sz="2200" b="1" dirty="0"/>
          </a:p>
        </p:txBody>
      </p:sp>
      <p:cxnSp>
        <p:nvCxnSpPr>
          <p:cNvPr id="18" name="Connettore 1 17"/>
          <p:cNvCxnSpPr/>
          <p:nvPr/>
        </p:nvCxnSpPr>
        <p:spPr>
          <a:xfrm>
            <a:off x="4932040" y="1484784"/>
            <a:ext cx="0" cy="48965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3779912" y="2924944"/>
            <a:ext cx="11521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3779912" y="4581128"/>
            <a:ext cx="11521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3995936" y="2060848"/>
            <a:ext cx="859979" cy="430887"/>
          </a:xfrm>
          <a:prstGeom prst="rect">
            <a:avLst/>
          </a:prstGeom>
          <a:noFill/>
        </p:spPr>
        <p:txBody>
          <a:bodyPr wrap="none" rtlCol="0">
            <a:spAutoFit/>
          </a:bodyPr>
          <a:lstStyle/>
          <a:p>
            <a:r>
              <a:rPr lang="it-IT" sz="2200" b="1" dirty="0" smtClean="0"/>
              <a:t>PROD</a:t>
            </a:r>
            <a:endParaRPr lang="it-IT" sz="2200" b="1" dirty="0"/>
          </a:p>
        </p:txBody>
      </p:sp>
      <p:sp>
        <p:nvSpPr>
          <p:cNvPr id="24" name="CasellaDiTesto 23"/>
          <p:cNvSpPr txBox="1"/>
          <p:nvPr/>
        </p:nvSpPr>
        <p:spPr>
          <a:xfrm>
            <a:off x="3995936" y="5229200"/>
            <a:ext cx="831125" cy="430887"/>
          </a:xfrm>
          <a:prstGeom prst="rect">
            <a:avLst/>
          </a:prstGeom>
          <a:noFill/>
        </p:spPr>
        <p:txBody>
          <a:bodyPr wrap="none" rtlCol="0">
            <a:spAutoFit/>
          </a:bodyPr>
          <a:lstStyle/>
          <a:p>
            <a:r>
              <a:rPr lang="it-IT" sz="2200" b="1" dirty="0" smtClean="0"/>
              <a:t>PROC</a:t>
            </a:r>
            <a:endParaRPr lang="it-IT" sz="2200" b="1" dirty="0"/>
          </a:p>
        </p:txBody>
      </p:sp>
      <p:sp>
        <p:nvSpPr>
          <p:cNvPr id="25" name="CasellaDiTesto 24"/>
          <p:cNvSpPr txBox="1"/>
          <p:nvPr/>
        </p:nvSpPr>
        <p:spPr>
          <a:xfrm>
            <a:off x="3995936" y="3284984"/>
            <a:ext cx="859979" cy="1107996"/>
          </a:xfrm>
          <a:prstGeom prst="rect">
            <a:avLst/>
          </a:prstGeom>
          <a:noFill/>
        </p:spPr>
        <p:txBody>
          <a:bodyPr wrap="none" rtlCol="0">
            <a:spAutoFit/>
          </a:bodyPr>
          <a:lstStyle/>
          <a:p>
            <a:r>
              <a:rPr lang="it-IT" sz="2200" b="1" dirty="0" smtClean="0"/>
              <a:t>PROD</a:t>
            </a:r>
          </a:p>
          <a:p>
            <a:pPr algn="ctr"/>
            <a:r>
              <a:rPr lang="it-IT" sz="2200" b="1" dirty="0" smtClean="0"/>
              <a:t>&amp;</a:t>
            </a:r>
          </a:p>
          <a:p>
            <a:r>
              <a:rPr lang="it-IT" sz="2200" b="1" dirty="0" smtClean="0"/>
              <a:t>PROC</a:t>
            </a:r>
            <a:endParaRPr lang="it-IT" sz="2200" b="1" dirty="0"/>
          </a:p>
        </p:txBody>
      </p:sp>
      <p:sp>
        <p:nvSpPr>
          <p:cNvPr id="26" name="Rettangolo 25"/>
          <p:cNvSpPr/>
          <p:nvPr/>
        </p:nvSpPr>
        <p:spPr>
          <a:xfrm>
            <a:off x="5004048" y="1412776"/>
            <a:ext cx="476862" cy="5040560"/>
          </a:xfrm>
          <a:prstGeom prst="rect">
            <a:avLst/>
          </a:prstGeom>
        </p:spPr>
        <p:txBody>
          <a:bodyPr vert="wordArtVert" wrap="square">
            <a:spAutoFit/>
          </a:bodyPr>
          <a:lstStyle/>
          <a:p>
            <a:r>
              <a:rPr lang="it-IT" sz="1600" b="1" dirty="0" smtClean="0"/>
              <a:t>INNOVATION-OUTPUT </a:t>
            </a:r>
            <a:endParaRPr lang="it-IT" sz="3400" b="1" dirty="0"/>
          </a:p>
        </p:txBody>
      </p:sp>
      <p:cxnSp>
        <p:nvCxnSpPr>
          <p:cNvPr id="30" name="Connettore 1 29"/>
          <p:cNvCxnSpPr/>
          <p:nvPr/>
        </p:nvCxnSpPr>
        <p:spPr>
          <a:xfrm>
            <a:off x="4932040" y="2924944"/>
            <a:ext cx="309634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6649972" y="2060848"/>
            <a:ext cx="1149675" cy="646331"/>
          </a:xfrm>
          <a:prstGeom prst="rect">
            <a:avLst/>
          </a:prstGeom>
          <a:noFill/>
        </p:spPr>
        <p:txBody>
          <a:bodyPr wrap="none" rtlCol="0">
            <a:spAutoFit/>
          </a:bodyPr>
          <a:lstStyle/>
          <a:p>
            <a:pPr algn="ctr"/>
            <a:r>
              <a:rPr lang="it-IT" b="1" dirty="0" smtClean="0">
                <a:solidFill>
                  <a:srgbClr val="FF0000"/>
                </a:solidFill>
              </a:rPr>
              <a:t>JOB</a:t>
            </a:r>
          </a:p>
          <a:p>
            <a:pPr algn="ctr"/>
            <a:r>
              <a:rPr lang="it-IT" b="1" dirty="0" smtClean="0">
                <a:solidFill>
                  <a:srgbClr val="FF0000"/>
                </a:solidFill>
              </a:rPr>
              <a:t>CREATION</a:t>
            </a:r>
            <a:endParaRPr lang="it-IT" b="1" dirty="0">
              <a:solidFill>
                <a:srgbClr val="FF0000"/>
              </a:solidFill>
            </a:endParaRPr>
          </a:p>
        </p:txBody>
      </p:sp>
      <p:sp>
        <p:nvSpPr>
          <p:cNvPr id="39" name="CasellaDiTesto 38"/>
          <p:cNvSpPr txBox="1"/>
          <p:nvPr/>
        </p:nvSpPr>
        <p:spPr>
          <a:xfrm>
            <a:off x="6444208" y="5013176"/>
            <a:ext cx="1547090" cy="646331"/>
          </a:xfrm>
          <a:prstGeom prst="rect">
            <a:avLst/>
          </a:prstGeom>
          <a:noFill/>
        </p:spPr>
        <p:txBody>
          <a:bodyPr wrap="none" rtlCol="0">
            <a:spAutoFit/>
          </a:bodyPr>
          <a:lstStyle/>
          <a:p>
            <a:pPr algn="ctr"/>
            <a:r>
              <a:rPr lang="it-IT" b="1" dirty="0" smtClean="0"/>
              <a:t>JOB</a:t>
            </a:r>
          </a:p>
          <a:p>
            <a:pPr algn="ctr"/>
            <a:r>
              <a:rPr lang="it-IT" b="1" dirty="0" smtClean="0"/>
              <a:t>DESTRUCTION</a:t>
            </a:r>
            <a:endParaRPr lang="it-IT" b="1" dirty="0"/>
          </a:p>
        </p:txBody>
      </p:sp>
      <p:cxnSp>
        <p:nvCxnSpPr>
          <p:cNvPr id="40" name="Connettore 1 39"/>
          <p:cNvCxnSpPr/>
          <p:nvPr/>
        </p:nvCxnSpPr>
        <p:spPr>
          <a:xfrm>
            <a:off x="4932040" y="4581128"/>
            <a:ext cx="309634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a:off x="2339752" y="2420888"/>
            <a:ext cx="165618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a:off x="2339752" y="5733256"/>
            <a:ext cx="165618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Connettore 2 46"/>
          <p:cNvCxnSpPr/>
          <p:nvPr/>
        </p:nvCxnSpPr>
        <p:spPr>
          <a:xfrm>
            <a:off x="2339752" y="2564904"/>
            <a:ext cx="1584176" cy="1224136"/>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Connettore 2 49"/>
          <p:cNvCxnSpPr/>
          <p:nvPr/>
        </p:nvCxnSpPr>
        <p:spPr>
          <a:xfrm flipV="1">
            <a:off x="2339752" y="4077072"/>
            <a:ext cx="1584176" cy="151216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Connettore 2 53"/>
          <p:cNvCxnSpPr/>
          <p:nvPr/>
        </p:nvCxnSpPr>
        <p:spPr>
          <a:xfrm>
            <a:off x="4860032" y="2276872"/>
            <a:ext cx="1800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a:off x="4788024" y="5373216"/>
            <a:ext cx="1800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Connettore 2 84"/>
          <p:cNvCxnSpPr/>
          <p:nvPr/>
        </p:nvCxnSpPr>
        <p:spPr>
          <a:xfrm>
            <a:off x="4860032" y="3789040"/>
            <a:ext cx="1800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288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28535" y="2132856"/>
            <a:ext cx="8229600" cy="4164707"/>
          </a:xfrm>
        </p:spPr>
        <p:txBody>
          <a:bodyPr>
            <a:normAutofit fontScale="85000" lnSpcReduction="20000"/>
          </a:bodyPr>
          <a:lstStyle/>
          <a:p>
            <a:pPr marL="0" indent="0">
              <a:buNone/>
            </a:pPr>
            <a:r>
              <a:rPr lang="en-US" dirty="0" smtClean="0"/>
              <a:t>“</a:t>
            </a:r>
            <a:r>
              <a:rPr lang="en-US" i="1" dirty="0" smtClean="0"/>
              <a:t>In the early period of a long boom the emphasis is on rapid expansion of new capacity in order to get a good market share and this investment has a strong positive effect on the generation of new employment. As the new industries and technologies mature, economies of scale are exploited and the pressures shift to cost-saving innovation in process technologies. Capital-intensity increases and employment growth slows down or even stops altogether</a:t>
            </a:r>
            <a:r>
              <a:rPr lang="en-US" dirty="0" smtClean="0"/>
              <a:t>” </a:t>
            </a:r>
          </a:p>
          <a:p>
            <a:pPr marL="0" indent="0">
              <a:buNone/>
            </a:pPr>
            <a:r>
              <a:rPr lang="en-US" dirty="0" smtClean="0"/>
              <a:t>(</a:t>
            </a:r>
            <a:r>
              <a:rPr lang="en-US" dirty="0"/>
              <a:t>Freeman, </a:t>
            </a:r>
            <a:r>
              <a:rPr lang="en-US" dirty="0" smtClean="0"/>
              <a:t>C., Clark, J. and </a:t>
            </a:r>
            <a:r>
              <a:rPr lang="en-US" dirty="0" err="1"/>
              <a:t>Soete</a:t>
            </a:r>
            <a:r>
              <a:rPr lang="en-US" dirty="0"/>
              <a:t>, </a:t>
            </a:r>
            <a:r>
              <a:rPr lang="en-US" dirty="0" smtClean="0"/>
              <a:t>L., 1982,</a:t>
            </a:r>
            <a:r>
              <a:rPr lang="en-US" b="1" dirty="0" smtClean="0"/>
              <a:t>Unemployment and Technical </a:t>
            </a:r>
            <a:r>
              <a:rPr lang="en-US" b="1" dirty="0" err="1" smtClean="0"/>
              <a:t>Innovation</a:t>
            </a:r>
            <a:r>
              <a:rPr lang="en-US" dirty="0" err="1" smtClean="0"/>
              <a:t>,London</a:t>
            </a:r>
            <a:r>
              <a:rPr lang="en-US" dirty="0" smtClean="0"/>
              <a:t>: Pinter, p.21)</a:t>
            </a:r>
            <a:endParaRPr lang="en-US" dirty="0"/>
          </a:p>
          <a:p>
            <a:pPr marL="0" indent="0">
              <a:buNone/>
            </a:pPr>
            <a:endParaRPr lang="en-US" dirty="0"/>
          </a:p>
        </p:txBody>
      </p:sp>
      <p:sp>
        <p:nvSpPr>
          <p:cNvPr id="4" name="Rectangle 17"/>
          <p:cNvSpPr>
            <a:spLocks noGrp="1" noChangeArrowheads="1"/>
          </p:cNvSpPr>
          <p:nvPr>
            <p:ph type="title"/>
          </p:nvPr>
        </p:nvSpPr>
        <p:spPr bwMode="auto">
          <a:xfrm>
            <a:off x="251520" y="188640"/>
            <a:ext cx="8640960" cy="1656183"/>
          </a:xfrm>
          <a:prstGeom prst="rect">
            <a:avLst/>
          </a:prstGeom>
          <a:solidFill>
            <a:schemeClr val="tx2">
              <a:lumMod val="20000"/>
              <a:lumOff val="80000"/>
            </a:schemeClr>
          </a:solidFill>
          <a:ln w="9525">
            <a:noFill/>
            <a:miter lim="800000"/>
            <a:headEnd/>
            <a:tailEnd/>
          </a:ln>
        </p:spPr>
        <p:txBody>
          <a:bodyPr wrap="square">
            <a:noAutofit/>
          </a:bodyPr>
          <a:lstStyle/>
          <a:p>
            <a:pPr algn="ctr">
              <a:spcBef>
                <a:spcPts val="1200"/>
              </a:spcBef>
              <a:spcAft>
                <a:spcPts val="1200"/>
              </a:spcAft>
            </a:pPr>
            <a:r>
              <a:rPr lang="fr-CH" sz="3600" b="1" dirty="0" smtClean="0"/>
              <a:t>        THE  </a:t>
            </a:r>
            <a:r>
              <a:rPr lang="fr-CH" sz="3600" b="1" dirty="0" smtClean="0"/>
              <a:t>ANSWER IS IN THE </a:t>
            </a:r>
            <a:br>
              <a:rPr lang="fr-CH" sz="3600" b="1" dirty="0" smtClean="0"/>
            </a:br>
            <a:r>
              <a:rPr lang="fr-CH" sz="3600" b="1" dirty="0" smtClean="0"/>
              <a:t>        HISTORY </a:t>
            </a:r>
            <a:r>
              <a:rPr lang="fr-CH" sz="3600" b="1" dirty="0" smtClean="0"/>
              <a:t>AND IN THE </a:t>
            </a:r>
            <a:r>
              <a:rPr lang="fr-CH" sz="3600" b="1" dirty="0" smtClean="0"/>
              <a:t>DATA</a:t>
            </a:r>
            <a:endParaRPr lang="fr-CH" sz="3600" b="1" dirty="0"/>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100647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97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75656" y="5661248"/>
            <a:ext cx="6480720" cy="1107996"/>
          </a:xfrm>
          <a:prstGeom prst="rect">
            <a:avLst/>
          </a:prstGeom>
          <a:noFill/>
        </p:spPr>
        <p:txBody>
          <a:bodyPr wrap="square" rtlCol="0">
            <a:spAutoFit/>
          </a:bodyPr>
          <a:lstStyle/>
          <a:p>
            <a:r>
              <a:rPr lang="en-GB" sz="6600" b="1" dirty="0" smtClean="0">
                <a:latin typeface="Lucida Handwriting" pitchFamily="66" charset="0"/>
              </a:rPr>
              <a:t>THANK  YOU</a:t>
            </a:r>
            <a:endParaRPr lang="en-GB" sz="6600" b="1" dirty="0">
              <a:latin typeface="Lucida Handwriting" pitchFamily="66" charset="0"/>
            </a:endParaRPr>
          </a:p>
        </p:txBody>
      </p:sp>
      <p:pic>
        <p:nvPicPr>
          <p:cNvPr id="56323" name="Picture 3" descr="C:\NUCLEO\DOCUMENTI IN USO\ARCHIVIO-MV\COPY\staircase-19-19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32656"/>
            <a:ext cx="7200800" cy="5139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4624"/>
            <a:ext cx="8424936" cy="1080120"/>
          </a:xfrm>
          <a:solidFill>
            <a:schemeClr val="tx2">
              <a:lumMod val="20000"/>
              <a:lumOff val="80000"/>
            </a:schemeClr>
          </a:solidFill>
        </p:spPr>
        <p:txBody>
          <a:bodyPr>
            <a:normAutofit fontScale="90000"/>
          </a:bodyPr>
          <a:lstStyle/>
          <a:p>
            <a:r>
              <a:rPr lang="en-US" dirty="0"/>
              <a:t> </a:t>
            </a:r>
            <a:r>
              <a:rPr lang="en-US" dirty="0" smtClean="0"/>
              <a:t/>
            </a:r>
            <a:br>
              <a:rPr lang="en-US" dirty="0" smtClean="0"/>
            </a:br>
            <a:r>
              <a:rPr lang="en-US" sz="3600" b="1" dirty="0" smtClean="0"/>
              <a:t>Ned </a:t>
            </a:r>
            <a:r>
              <a:rPr lang="en-US" sz="3600" b="1" dirty="0" err="1"/>
              <a:t>Ludd</a:t>
            </a:r>
            <a:r>
              <a:rPr lang="en-US" sz="3600" b="1" dirty="0"/>
              <a:t> and Captain Swing against textile and threshing machineries</a:t>
            </a:r>
            <a:r>
              <a:rPr lang="en-US" b="1" dirty="0"/>
              <a:t/>
            </a:r>
            <a:br>
              <a:rPr lang="en-US" b="1" dirty="0"/>
            </a:br>
            <a:endParaRPr lang="en-US" b="1" dirty="0"/>
          </a:p>
        </p:txBody>
      </p:sp>
      <p:pic>
        <p:nvPicPr>
          <p:cNvPr id="55301" name="Picture 5" descr="C:\NUCLEO\DOCUMENTI IN USO\ARCHIVIO-MV\COPY\JacksonLuddites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047" y="1340768"/>
            <a:ext cx="4152264" cy="477635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95536" y="6340678"/>
            <a:ext cx="8424936" cy="369332"/>
          </a:xfrm>
          <a:prstGeom prst="rect">
            <a:avLst/>
          </a:prstGeom>
          <a:noFill/>
        </p:spPr>
        <p:txBody>
          <a:bodyPr wrap="square" rtlCol="0">
            <a:spAutoFit/>
          </a:bodyPr>
          <a:lstStyle/>
          <a:p>
            <a:r>
              <a:rPr lang="en-US" b="1" i="1" dirty="0"/>
              <a:t>Captain </a:t>
            </a:r>
            <a:r>
              <a:rPr lang="en-US" b="1" i="1" dirty="0" smtClean="0"/>
              <a:t>Swing </a:t>
            </a:r>
            <a:r>
              <a:rPr lang="en-US" b="1" dirty="0" smtClean="0"/>
              <a:t>by Eric </a:t>
            </a:r>
            <a:r>
              <a:rPr lang="en-US" b="1" dirty="0" err="1" smtClean="0"/>
              <a:t>Hobsbawm</a:t>
            </a:r>
            <a:r>
              <a:rPr lang="en-US" b="1" dirty="0" smtClean="0"/>
              <a:t> and George </a:t>
            </a:r>
            <a:r>
              <a:rPr lang="en-US" b="1" dirty="0" err="1" smtClean="0"/>
              <a:t>Rudé</a:t>
            </a:r>
            <a:r>
              <a:rPr lang="en-US" b="1" dirty="0" smtClean="0"/>
              <a:t>, New </a:t>
            </a:r>
            <a:r>
              <a:rPr lang="en-US" b="1" dirty="0" err="1" smtClean="0"/>
              <a:t>york</a:t>
            </a:r>
            <a:r>
              <a:rPr lang="en-US" b="1" dirty="0" smtClean="0"/>
              <a:t>, Pantheon Books, 1968</a:t>
            </a:r>
            <a:endParaRPr lang="en-US" b="1" dirty="0"/>
          </a:p>
        </p:txBody>
      </p:sp>
    </p:spTree>
    <p:extLst>
      <p:ext uri="{BB962C8B-B14F-4D97-AF65-F5344CB8AC3E}">
        <p14:creationId xmlns:p14="http://schemas.microsoft.com/office/powerpoint/2010/main" val="2537129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750" y="116632"/>
            <a:ext cx="8678738" cy="1656184"/>
          </a:xfrm>
          <a:solidFill>
            <a:schemeClr val="tx2">
              <a:lumMod val="20000"/>
              <a:lumOff val="80000"/>
            </a:schemeClr>
          </a:solidFill>
        </p:spPr>
        <p:txBody>
          <a:bodyPr>
            <a:normAutofit fontScale="90000"/>
          </a:bodyPr>
          <a:lstStyle/>
          <a:p>
            <a:r>
              <a:rPr lang="it-IT" sz="2400" b="1" dirty="0" smtClean="0"/>
              <a:t/>
            </a:r>
            <a:br>
              <a:rPr lang="it-IT" sz="2400" b="1" dirty="0" smtClean="0"/>
            </a:br>
            <a:r>
              <a:rPr lang="it-IT" sz="4000" b="1" dirty="0" smtClean="0"/>
              <a:t>RICARDO’S SURPRISE </a:t>
            </a:r>
            <a:r>
              <a:rPr lang="it-IT" sz="2400" b="1" dirty="0" smtClean="0"/>
              <a:t/>
            </a:r>
            <a:br>
              <a:rPr lang="it-IT" sz="2400" b="1" dirty="0" smtClean="0"/>
            </a:br>
            <a:r>
              <a:rPr lang="it-IT" sz="2400" b="1" dirty="0" smtClean="0"/>
              <a:t>(Title of </a:t>
            </a:r>
            <a:r>
              <a:rPr lang="it-IT" sz="2400" b="1" dirty="0" err="1" smtClean="0"/>
              <a:t>Chapter</a:t>
            </a:r>
            <a:r>
              <a:rPr lang="it-IT" sz="2400" b="1" dirty="0" smtClean="0"/>
              <a:t> 2 in </a:t>
            </a:r>
            <a:r>
              <a:rPr lang="en-US" sz="2400" b="1" dirty="0"/>
              <a:t>Freeman, C. and </a:t>
            </a:r>
            <a:r>
              <a:rPr lang="en-US" sz="2400" b="1" dirty="0" err="1"/>
              <a:t>Soete</a:t>
            </a:r>
            <a:r>
              <a:rPr lang="en-US" sz="2400" b="1" dirty="0"/>
              <a:t>, L., </a:t>
            </a:r>
            <a:r>
              <a:rPr lang="en-US" sz="2400" b="1" dirty="0" smtClean="0"/>
              <a:t/>
            </a:r>
            <a:br>
              <a:rPr lang="en-US" sz="2400" b="1" dirty="0" smtClean="0"/>
            </a:br>
            <a:r>
              <a:rPr lang="en-US" sz="2400" b="1" i="1" dirty="0" smtClean="0"/>
              <a:t>Work </a:t>
            </a:r>
            <a:r>
              <a:rPr lang="en-US" sz="2400" b="1" i="1" dirty="0"/>
              <a:t>for All or Mass Unemployment</a:t>
            </a:r>
            <a:r>
              <a:rPr lang="en-US" sz="2400" b="1" dirty="0"/>
              <a:t>, </a:t>
            </a:r>
            <a:r>
              <a:rPr lang="en-US" sz="2400" b="1" dirty="0" smtClean="0"/>
              <a:t/>
            </a:r>
            <a:br>
              <a:rPr lang="en-US" sz="2400" b="1" dirty="0" smtClean="0"/>
            </a:br>
            <a:r>
              <a:rPr lang="en-US" sz="2400" b="1" dirty="0" smtClean="0"/>
              <a:t>London: Pinter, 1994</a:t>
            </a:r>
            <a:r>
              <a:rPr lang="en-US" sz="2400" b="1" dirty="0"/>
              <a:t>)</a:t>
            </a:r>
            <a:r>
              <a:rPr lang="it-IT" sz="2400" b="1" dirty="0"/>
              <a:t/>
            </a:r>
            <a:br>
              <a:rPr lang="it-IT" sz="2400" b="1" dirty="0"/>
            </a:br>
            <a:endParaRPr lang="it-IT" sz="2400" b="1" dirty="0" smtClean="0"/>
          </a:p>
        </p:txBody>
      </p:sp>
      <p:sp>
        <p:nvSpPr>
          <p:cNvPr id="2051" name="Rectangle 3"/>
          <p:cNvSpPr>
            <a:spLocks noGrp="1" noChangeArrowheads="1"/>
          </p:cNvSpPr>
          <p:nvPr>
            <p:ph type="subTitle" idx="1"/>
          </p:nvPr>
        </p:nvSpPr>
        <p:spPr>
          <a:xfrm>
            <a:off x="1331913" y="2565400"/>
            <a:ext cx="6472237" cy="2159000"/>
          </a:xfrm>
        </p:spPr>
        <p:txBody>
          <a:bodyPr/>
          <a:lstStyle/>
          <a:p>
            <a:pPr eaLnBrk="1" hangingPunct="1">
              <a:lnSpc>
                <a:spcPct val="80000"/>
              </a:lnSpc>
            </a:pPr>
            <a:endParaRPr lang="en-GB" sz="2800" i="1" smtClean="0"/>
          </a:p>
          <a:p>
            <a:pPr eaLnBrk="1" hangingPunct="1">
              <a:lnSpc>
                <a:spcPct val="80000"/>
              </a:lnSpc>
            </a:pPr>
            <a:endParaRPr lang="it-IT" sz="2800" smtClean="0"/>
          </a:p>
          <a:p>
            <a:pPr eaLnBrk="1" hangingPunct="1">
              <a:lnSpc>
                <a:spcPct val="80000"/>
              </a:lnSpc>
            </a:pPr>
            <a:endParaRPr lang="it-IT" sz="2800" smtClean="0"/>
          </a:p>
          <a:p>
            <a:pPr eaLnBrk="1" hangingPunct="1">
              <a:lnSpc>
                <a:spcPct val="80000"/>
              </a:lnSpc>
            </a:pPr>
            <a:endParaRPr lang="it-IT" sz="2800" smtClean="0"/>
          </a:p>
          <a:p>
            <a:pPr eaLnBrk="1" hangingPunct="1">
              <a:lnSpc>
                <a:spcPct val="80000"/>
              </a:lnSpc>
            </a:pPr>
            <a:endParaRPr lang="it-IT" sz="2800" smtClean="0"/>
          </a:p>
        </p:txBody>
      </p:sp>
      <p:sp>
        <p:nvSpPr>
          <p:cNvPr id="2052" name="Text Box 4"/>
          <p:cNvSpPr txBox="1">
            <a:spLocks noChangeArrowheads="1"/>
          </p:cNvSpPr>
          <p:nvPr/>
        </p:nvSpPr>
        <p:spPr bwMode="auto">
          <a:xfrm>
            <a:off x="684213" y="4868863"/>
            <a:ext cx="7921625" cy="1015663"/>
          </a:xfrm>
          <a:prstGeom prst="rect">
            <a:avLst/>
          </a:prstGeom>
          <a:noFill/>
          <a:ln w="9525">
            <a:noFill/>
            <a:miter lim="800000"/>
            <a:headEnd/>
            <a:tailEnd/>
          </a:ln>
        </p:spPr>
        <p:txBody>
          <a:bodyPr wrap="square">
            <a:spAutoFit/>
          </a:bodyPr>
          <a:lstStyle/>
          <a:p>
            <a:pPr>
              <a:spcBef>
                <a:spcPct val="50000"/>
              </a:spcBef>
            </a:pPr>
            <a:endParaRPr lang="en-US">
              <a:solidFill>
                <a:prstClr val="black"/>
              </a:solidFill>
            </a:endParaRPr>
          </a:p>
        </p:txBody>
      </p:sp>
      <p:sp>
        <p:nvSpPr>
          <p:cNvPr id="7" name="CasellaDiTesto 6"/>
          <p:cNvSpPr txBox="1"/>
          <p:nvPr/>
        </p:nvSpPr>
        <p:spPr>
          <a:xfrm>
            <a:off x="387999" y="2204864"/>
            <a:ext cx="8516295" cy="3170099"/>
          </a:xfrm>
          <a:prstGeom prst="rect">
            <a:avLst/>
          </a:prstGeom>
          <a:noFill/>
        </p:spPr>
        <p:txBody>
          <a:bodyPr wrap="square" rtlCol="0">
            <a:spAutoFit/>
          </a:bodyPr>
          <a:lstStyle/>
          <a:p>
            <a:pPr algn="just">
              <a:buFont typeface="Arial" pitchFamily="34" charset="0"/>
              <a:buChar char="•"/>
            </a:pPr>
            <a:endParaRPr lang="en-GB" sz="800" dirty="0" smtClean="0">
              <a:solidFill>
                <a:prstClr val="black"/>
              </a:solidFill>
            </a:endParaRPr>
          </a:p>
          <a:p>
            <a:pPr algn="just"/>
            <a:r>
              <a:rPr lang="en-GB" sz="3200" i="1" dirty="0" smtClean="0">
                <a:solidFill>
                  <a:prstClr val="black"/>
                </a:solidFill>
              </a:rPr>
              <a:t>“….the opinion, entertained by the labouring class, that the employment of machinery is frequently detrimental to their interests, is not founded on prejudice and error, but is conformable to the correct principles of political economy” </a:t>
            </a:r>
            <a:r>
              <a:rPr lang="en-US" sz="3200" dirty="0">
                <a:solidFill>
                  <a:prstClr val="black"/>
                </a:solidFill>
              </a:rPr>
              <a:t>(Ricardo, 1951, </a:t>
            </a:r>
            <a:r>
              <a:rPr lang="en-US" sz="3200" dirty="0" err="1">
                <a:solidFill>
                  <a:prstClr val="black"/>
                </a:solidFill>
              </a:rPr>
              <a:t>vol</a:t>
            </a:r>
            <a:r>
              <a:rPr lang="en-US" sz="3200" dirty="0">
                <a:solidFill>
                  <a:prstClr val="black"/>
                </a:solidFill>
              </a:rPr>
              <a:t> 1, p. </a:t>
            </a:r>
            <a:r>
              <a:rPr lang="en-US" sz="3200" dirty="0" smtClean="0">
                <a:solidFill>
                  <a:prstClr val="black"/>
                </a:solidFill>
              </a:rPr>
              <a:t>387; </a:t>
            </a:r>
            <a:r>
              <a:rPr lang="en-US" sz="3200" dirty="0">
                <a:solidFill>
                  <a:prstClr val="black"/>
                </a:solidFill>
              </a:rPr>
              <a:t>third edition, 1821)</a:t>
            </a:r>
            <a:endParaRPr lang="en-GB" sz="3200" dirty="0" smtClean="0">
              <a:solidFill>
                <a:prstClr val="black"/>
              </a:solidFill>
            </a:endParaRPr>
          </a:p>
        </p:txBody>
      </p:sp>
      <p:pic>
        <p:nvPicPr>
          <p:cNvPr id="61442" name="Picture 2" descr="C:\NUCLEO\DOCUMENTI IN USO\ARCHIVIO-MV\COPY\RICAR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99" y="188641"/>
            <a:ext cx="1087657" cy="150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90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750" y="116632"/>
            <a:ext cx="8678738" cy="1296144"/>
          </a:xfrm>
          <a:solidFill>
            <a:schemeClr val="tx2">
              <a:lumMod val="20000"/>
              <a:lumOff val="80000"/>
            </a:schemeClr>
          </a:solidFill>
        </p:spPr>
        <p:txBody>
          <a:bodyPr>
            <a:normAutofit/>
          </a:bodyPr>
          <a:lstStyle/>
          <a:p>
            <a:pPr eaLnBrk="1" hangingPunct="1"/>
            <a:r>
              <a:rPr lang="it-IT" sz="3200" b="1" dirty="0" smtClean="0"/>
              <a:t>              CLASSICAL AND CONTROVERSIAL ISSUE (1)</a:t>
            </a:r>
          </a:p>
        </p:txBody>
      </p:sp>
      <p:sp>
        <p:nvSpPr>
          <p:cNvPr id="2051" name="Rectangle 3"/>
          <p:cNvSpPr>
            <a:spLocks noGrp="1" noChangeArrowheads="1"/>
          </p:cNvSpPr>
          <p:nvPr>
            <p:ph type="subTitle" idx="1"/>
          </p:nvPr>
        </p:nvSpPr>
        <p:spPr>
          <a:xfrm>
            <a:off x="1331913" y="2565400"/>
            <a:ext cx="6472237" cy="2159000"/>
          </a:xfrm>
        </p:spPr>
        <p:txBody>
          <a:bodyPr/>
          <a:lstStyle/>
          <a:p>
            <a:pPr eaLnBrk="1" hangingPunct="1">
              <a:lnSpc>
                <a:spcPct val="80000"/>
              </a:lnSpc>
            </a:pPr>
            <a:endParaRPr lang="en-GB" sz="2800" i="1" smtClean="0"/>
          </a:p>
          <a:p>
            <a:pPr eaLnBrk="1" hangingPunct="1">
              <a:lnSpc>
                <a:spcPct val="80000"/>
              </a:lnSpc>
            </a:pPr>
            <a:endParaRPr lang="it-IT" sz="2800" smtClean="0"/>
          </a:p>
          <a:p>
            <a:pPr eaLnBrk="1" hangingPunct="1">
              <a:lnSpc>
                <a:spcPct val="80000"/>
              </a:lnSpc>
            </a:pPr>
            <a:endParaRPr lang="it-IT" sz="2800" smtClean="0"/>
          </a:p>
          <a:p>
            <a:pPr eaLnBrk="1" hangingPunct="1">
              <a:lnSpc>
                <a:spcPct val="80000"/>
              </a:lnSpc>
            </a:pPr>
            <a:endParaRPr lang="it-IT" sz="2800" smtClean="0"/>
          </a:p>
          <a:p>
            <a:pPr eaLnBrk="1" hangingPunct="1">
              <a:lnSpc>
                <a:spcPct val="80000"/>
              </a:lnSpc>
            </a:pPr>
            <a:endParaRPr lang="it-IT" sz="2800" smtClean="0"/>
          </a:p>
        </p:txBody>
      </p:sp>
      <p:sp>
        <p:nvSpPr>
          <p:cNvPr id="2052" name="Text Box 4"/>
          <p:cNvSpPr txBox="1">
            <a:spLocks noChangeArrowheads="1"/>
          </p:cNvSpPr>
          <p:nvPr/>
        </p:nvSpPr>
        <p:spPr bwMode="auto">
          <a:xfrm>
            <a:off x="684213" y="4868863"/>
            <a:ext cx="7921625" cy="1015663"/>
          </a:xfrm>
          <a:prstGeom prst="rect">
            <a:avLst/>
          </a:prstGeom>
          <a:noFill/>
          <a:ln w="9525">
            <a:noFill/>
            <a:miter lim="800000"/>
            <a:headEnd/>
            <a:tailEnd/>
          </a:ln>
        </p:spPr>
        <p:txBody>
          <a:bodyPr wrap="square">
            <a:spAutoFit/>
          </a:bodyPr>
          <a:lstStyle/>
          <a:p>
            <a:pPr>
              <a:spcBef>
                <a:spcPct val="50000"/>
              </a:spcBef>
            </a:pPr>
            <a:endParaRPr lang="en-US"/>
          </a:p>
        </p:txBody>
      </p:sp>
      <p:sp>
        <p:nvSpPr>
          <p:cNvPr id="7" name="CasellaDiTesto 6"/>
          <p:cNvSpPr txBox="1"/>
          <p:nvPr/>
        </p:nvSpPr>
        <p:spPr>
          <a:xfrm>
            <a:off x="539552" y="1556792"/>
            <a:ext cx="8352928" cy="5139869"/>
          </a:xfrm>
          <a:prstGeom prst="rect">
            <a:avLst/>
          </a:prstGeom>
          <a:noFill/>
        </p:spPr>
        <p:txBody>
          <a:bodyPr wrap="square" rtlCol="0">
            <a:spAutoFit/>
          </a:bodyPr>
          <a:lstStyle/>
          <a:p>
            <a:pPr algn="just">
              <a:buFont typeface="Arial" pitchFamily="34" charset="0"/>
              <a:buChar char="•"/>
            </a:pPr>
            <a:endParaRPr lang="en-GB" sz="800" dirty="0" smtClean="0"/>
          </a:p>
          <a:p>
            <a:pPr algn="just">
              <a:buFont typeface="Arial" pitchFamily="34" charset="0"/>
              <a:buChar char="•"/>
            </a:pPr>
            <a:r>
              <a:rPr lang="en-GB" sz="2000" dirty="0" smtClean="0"/>
              <a:t>“</a:t>
            </a:r>
            <a:r>
              <a:rPr lang="en-GB" sz="2000" i="1" dirty="0" smtClean="0"/>
              <a:t>Machines cannot be constructed without considerable labour, which gives occupation to the hands they throw out of employ.</a:t>
            </a:r>
            <a:r>
              <a:rPr lang="en-GB" sz="2000" dirty="0" smtClean="0"/>
              <a:t>” (Say, 1967, p. 87; first ed. 1803); </a:t>
            </a:r>
          </a:p>
          <a:p>
            <a:pPr algn="ctr"/>
            <a:r>
              <a:rPr lang="en-GB" sz="2000" b="1" u="sng" dirty="0" smtClean="0"/>
              <a:t>HOWEVER</a:t>
            </a:r>
            <a:r>
              <a:rPr lang="en-GB" sz="2000" b="1" dirty="0" smtClean="0"/>
              <a:t>:</a:t>
            </a:r>
          </a:p>
          <a:p>
            <a:pPr algn="just"/>
            <a:r>
              <a:rPr lang="en-GB" sz="2000" i="1" dirty="0" smtClean="0"/>
              <a:t>“…the machine can only be employed profitably, if it…is the (annual) product of fewer men than it replaces.</a:t>
            </a:r>
            <a:r>
              <a:rPr lang="en-GB" sz="2000" dirty="0" smtClean="0"/>
              <a:t>” (Marx, 1969, p. 552; first ed. 1905-1910); </a:t>
            </a:r>
          </a:p>
          <a:p>
            <a:pPr algn="just"/>
            <a:endParaRPr lang="en-GB" sz="2000" dirty="0" smtClean="0"/>
          </a:p>
          <a:p>
            <a:pPr algn="just"/>
            <a:endParaRPr lang="en-GB" sz="2000" dirty="0" smtClean="0"/>
          </a:p>
          <a:p>
            <a:pPr algn="just">
              <a:buFont typeface="Arial" pitchFamily="34" charset="0"/>
              <a:buChar char="•"/>
            </a:pPr>
            <a:r>
              <a:rPr lang="en-GB" sz="2000" dirty="0" smtClean="0"/>
              <a:t>“</a:t>
            </a:r>
            <a:r>
              <a:rPr lang="en-GB" sz="2000" i="1" dirty="0" smtClean="0"/>
              <a:t>The introduction of machines is found to reduce prices in a surprising manner. And if they have the effect of taking bread from hundreds, formerly employed in performing their simple operations, they have that also of giving bread to thousands.</a:t>
            </a:r>
            <a:r>
              <a:rPr lang="en-GB" sz="2000" dirty="0" smtClean="0"/>
              <a:t>” (</a:t>
            </a:r>
            <a:r>
              <a:rPr lang="en-GB" sz="2000" dirty="0" err="1" smtClean="0"/>
              <a:t>Steuart</a:t>
            </a:r>
            <a:r>
              <a:rPr lang="en-GB" sz="2000" dirty="0" smtClean="0"/>
              <a:t>, 1966, vol. II, p. 256; first ed. 1767); </a:t>
            </a:r>
          </a:p>
          <a:p>
            <a:pPr algn="ctr"/>
            <a:r>
              <a:rPr lang="en-GB" sz="2000" b="1" u="sng" dirty="0" smtClean="0"/>
              <a:t>HOWEVER</a:t>
            </a:r>
            <a:r>
              <a:rPr lang="en-GB" sz="2000" b="1" dirty="0" smtClean="0"/>
              <a:t>:</a:t>
            </a:r>
          </a:p>
          <a:p>
            <a:pPr algn="just"/>
            <a:r>
              <a:rPr lang="en-GB" sz="2000" dirty="0" smtClean="0"/>
              <a:t>“..</a:t>
            </a:r>
            <a:r>
              <a:rPr lang="en-GB" sz="2000" i="1" dirty="0" smtClean="0"/>
              <a:t>the increased demand for commodities by some consumers, will be balanced by a cessation of demand on the part of others, namely, the labourers who were superseded by the improvement</a:t>
            </a:r>
            <a:r>
              <a:rPr lang="en-GB" sz="2000" dirty="0" smtClean="0"/>
              <a:t>.” (Mill, 1976, p.97; first ed. 1848</a:t>
            </a:r>
            <a:r>
              <a:rPr lang="en-GB" sz="2000" dirty="0" smtClean="0"/>
              <a:t>)</a:t>
            </a:r>
            <a:endParaRPr lang="en-GB" sz="2000" dirty="0" smtClean="0"/>
          </a:p>
        </p:txBody>
      </p:sp>
      <p:pic>
        <p:nvPicPr>
          <p:cNvPr id="62466" name="Picture 2" descr="C:\NUCLEO\DOCUMENTI IN USO\ARCHIVIO-MV\COPY\MAR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2392"/>
            <a:ext cx="901459" cy="1158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750" y="116632"/>
            <a:ext cx="8678738" cy="1296144"/>
          </a:xfrm>
          <a:solidFill>
            <a:schemeClr val="tx2">
              <a:lumMod val="20000"/>
              <a:lumOff val="80000"/>
            </a:schemeClr>
          </a:solidFill>
        </p:spPr>
        <p:txBody>
          <a:bodyPr>
            <a:normAutofit/>
          </a:bodyPr>
          <a:lstStyle/>
          <a:p>
            <a:pPr eaLnBrk="1" hangingPunct="1"/>
            <a:r>
              <a:rPr lang="it-IT" sz="3200" b="1" dirty="0" smtClean="0"/>
              <a:t>              CLASSICAL AND CONTROVERSIAL ISSUE (2)</a:t>
            </a:r>
          </a:p>
        </p:txBody>
      </p:sp>
      <p:sp>
        <p:nvSpPr>
          <p:cNvPr id="2051" name="Rectangle 3"/>
          <p:cNvSpPr>
            <a:spLocks noGrp="1" noChangeArrowheads="1"/>
          </p:cNvSpPr>
          <p:nvPr>
            <p:ph type="subTitle" idx="1"/>
          </p:nvPr>
        </p:nvSpPr>
        <p:spPr>
          <a:xfrm>
            <a:off x="1331913" y="2565400"/>
            <a:ext cx="6472237" cy="2159000"/>
          </a:xfrm>
        </p:spPr>
        <p:txBody>
          <a:bodyPr/>
          <a:lstStyle/>
          <a:p>
            <a:pPr eaLnBrk="1" hangingPunct="1">
              <a:lnSpc>
                <a:spcPct val="80000"/>
              </a:lnSpc>
            </a:pPr>
            <a:endParaRPr lang="en-GB" sz="2800" i="1" smtClean="0"/>
          </a:p>
          <a:p>
            <a:pPr eaLnBrk="1" hangingPunct="1">
              <a:lnSpc>
                <a:spcPct val="80000"/>
              </a:lnSpc>
            </a:pPr>
            <a:endParaRPr lang="it-IT" sz="2800" smtClean="0"/>
          </a:p>
          <a:p>
            <a:pPr eaLnBrk="1" hangingPunct="1">
              <a:lnSpc>
                <a:spcPct val="80000"/>
              </a:lnSpc>
            </a:pPr>
            <a:endParaRPr lang="it-IT" sz="2800" smtClean="0"/>
          </a:p>
          <a:p>
            <a:pPr eaLnBrk="1" hangingPunct="1">
              <a:lnSpc>
                <a:spcPct val="80000"/>
              </a:lnSpc>
            </a:pPr>
            <a:endParaRPr lang="it-IT" sz="2800" smtClean="0"/>
          </a:p>
          <a:p>
            <a:pPr eaLnBrk="1" hangingPunct="1">
              <a:lnSpc>
                <a:spcPct val="80000"/>
              </a:lnSpc>
            </a:pPr>
            <a:endParaRPr lang="it-IT" sz="2800" smtClean="0"/>
          </a:p>
        </p:txBody>
      </p:sp>
      <p:sp>
        <p:nvSpPr>
          <p:cNvPr id="2052" name="Text Box 4"/>
          <p:cNvSpPr txBox="1">
            <a:spLocks noChangeArrowheads="1"/>
          </p:cNvSpPr>
          <p:nvPr/>
        </p:nvSpPr>
        <p:spPr bwMode="auto">
          <a:xfrm>
            <a:off x="684213" y="4868863"/>
            <a:ext cx="7921625" cy="1015663"/>
          </a:xfrm>
          <a:prstGeom prst="rect">
            <a:avLst/>
          </a:prstGeom>
          <a:noFill/>
          <a:ln w="9525">
            <a:noFill/>
            <a:miter lim="800000"/>
            <a:headEnd/>
            <a:tailEnd/>
          </a:ln>
        </p:spPr>
        <p:txBody>
          <a:bodyPr wrap="square">
            <a:spAutoFit/>
          </a:bodyPr>
          <a:lstStyle/>
          <a:p>
            <a:pPr>
              <a:spcBef>
                <a:spcPct val="50000"/>
              </a:spcBef>
            </a:pPr>
            <a:endParaRPr lang="en-US"/>
          </a:p>
        </p:txBody>
      </p:sp>
      <p:sp>
        <p:nvSpPr>
          <p:cNvPr id="7" name="CasellaDiTesto 6"/>
          <p:cNvSpPr txBox="1"/>
          <p:nvPr/>
        </p:nvSpPr>
        <p:spPr>
          <a:xfrm>
            <a:off x="539552" y="1700808"/>
            <a:ext cx="8352928" cy="5155257"/>
          </a:xfrm>
          <a:prstGeom prst="rect">
            <a:avLst/>
          </a:prstGeom>
          <a:noFill/>
        </p:spPr>
        <p:txBody>
          <a:bodyPr wrap="square" rtlCol="0">
            <a:spAutoFit/>
          </a:bodyPr>
          <a:lstStyle/>
          <a:p>
            <a:pPr algn="just">
              <a:buFont typeface="Arial" pitchFamily="34" charset="0"/>
              <a:buChar char="•"/>
            </a:pPr>
            <a:r>
              <a:rPr lang="en-GB" sz="2000" dirty="0" smtClean="0"/>
              <a:t>“</a:t>
            </a:r>
            <a:r>
              <a:rPr lang="en-GB" sz="2000" i="1" dirty="0" smtClean="0"/>
              <a:t>I have before observed, too, that the increase of net incomes, estimated in commodities, which is always the consequence of improved machinery, will lead to new saving and accumulation</a:t>
            </a:r>
            <a:r>
              <a:rPr lang="en-GB" sz="2000" dirty="0" smtClean="0"/>
              <a:t>” (Ricardo, 1951, </a:t>
            </a:r>
            <a:r>
              <a:rPr lang="en-GB" sz="2000" dirty="0" err="1" smtClean="0"/>
              <a:t>vol</a:t>
            </a:r>
            <a:r>
              <a:rPr lang="en-GB" sz="2000" dirty="0" smtClean="0"/>
              <a:t> 1, p. 396; third edition, 1821) ; </a:t>
            </a:r>
          </a:p>
          <a:p>
            <a:pPr algn="ctr"/>
            <a:r>
              <a:rPr lang="en-GB" sz="2000" b="1" u="sng" dirty="0" smtClean="0"/>
              <a:t>HOWEVER</a:t>
            </a:r>
            <a:r>
              <a:rPr lang="en-GB" sz="2000" b="1" dirty="0" smtClean="0"/>
              <a:t>:</a:t>
            </a:r>
          </a:p>
          <a:p>
            <a:pPr algn="just"/>
            <a:r>
              <a:rPr lang="en-GB" sz="2000" dirty="0" smtClean="0"/>
              <a:t>“</a:t>
            </a:r>
            <a:r>
              <a:rPr lang="en-GB" sz="2000" i="1" dirty="0" smtClean="0"/>
              <a:t>The accumulation of capital, though originally appearing as its quantitative extension only, is effected, as we have seen, under a progressive qualitative change in its composition, under a constant increase of its constant, at the expense of its variable constituent</a:t>
            </a:r>
            <a:r>
              <a:rPr lang="en-GB" sz="2000" dirty="0" smtClean="0"/>
              <a:t>.” (Marx, 1961, vol. 1; p. 628; first ed. 1867).</a:t>
            </a:r>
          </a:p>
          <a:p>
            <a:pPr algn="just"/>
            <a:endParaRPr lang="en-GB" sz="2000" dirty="0" smtClean="0"/>
          </a:p>
          <a:p>
            <a:pPr algn="just"/>
            <a:endParaRPr lang="en-GB" sz="900" dirty="0" smtClean="0"/>
          </a:p>
          <a:p>
            <a:pPr algn="ctr">
              <a:buFont typeface="Arial" pitchFamily="34" charset="0"/>
              <a:buChar char="•"/>
            </a:pPr>
            <a:r>
              <a:rPr lang="en-GB" sz="2000" dirty="0" smtClean="0"/>
              <a:t>“ </a:t>
            </a:r>
            <a:r>
              <a:rPr lang="en-GB" sz="2000" i="1" dirty="0" smtClean="0"/>
              <a:t>Entirely new branches of production, creating new fields of labour, are also formed, as the direct result either of machinery or of the general industrial changes brought about by it.</a:t>
            </a:r>
            <a:r>
              <a:rPr lang="en-GB" sz="2000" dirty="0" smtClean="0"/>
              <a:t>” (Marx, 1961, vol. 1; p. 445 first ed. 1867); </a:t>
            </a:r>
            <a:r>
              <a:rPr lang="en-GB" sz="2000" b="1" u="sng" dirty="0" smtClean="0"/>
              <a:t>HOWEVER</a:t>
            </a:r>
            <a:r>
              <a:rPr lang="en-GB" sz="2000" b="1" dirty="0" smtClean="0"/>
              <a:t>:</a:t>
            </a:r>
          </a:p>
          <a:p>
            <a:pPr algn="just"/>
            <a:r>
              <a:rPr lang="en-GB" sz="2000" dirty="0" smtClean="0"/>
              <a:t>“</a:t>
            </a:r>
            <a:r>
              <a:rPr lang="en-GB" sz="2000" i="1" dirty="0" smtClean="0"/>
              <a:t>But the places occupied by these branches in the general production is, even in the most developed countries, far from important</a:t>
            </a:r>
            <a:r>
              <a:rPr lang="en-GB" sz="2000" dirty="0" smtClean="0"/>
              <a:t>” (</a:t>
            </a:r>
            <a:r>
              <a:rPr lang="en-GB" sz="2000" dirty="0" err="1" smtClean="0"/>
              <a:t>ibidem</a:t>
            </a:r>
            <a:r>
              <a:rPr lang="en-GB" sz="2000" dirty="0" smtClean="0"/>
              <a:t>).</a:t>
            </a:r>
            <a:endParaRPr lang="en-GB" dirty="0"/>
          </a:p>
        </p:txBody>
      </p:sp>
      <p:pic>
        <p:nvPicPr>
          <p:cNvPr id="63490" name="Picture 2" descr="C:\NUCLEO\DOCUMENTI IN USO\ARCHIVIO-MV\COPY\MAR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848" y="188640"/>
            <a:ext cx="896037" cy="1151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96654" y="908050"/>
            <a:ext cx="4537075" cy="576263"/>
          </a:xfrm>
        </p:spPr>
        <p:txBody>
          <a:bodyPr>
            <a:normAutofit fontScale="90000"/>
          </a:bodyPr>
          <a:lstStyle/>
          <a:p>
            <a:pPr eaLnBrk="1" hangingPunct="1"/>
            <a:r>
              <a:rPr lang="fr-CH" sz="4000" b="1" u="sng" smtClean="0">
                <a:latin typeface="Times New Roman" pitchFamily="18" charset="0"/>
              </a:rPr>
              <a:t/>
            </a:r>
            <a:br>
              <a:rPr lang="fr-CH" sz="4000" b="1" u="sng" smtClean="0">
                <a:latin typeface="Times New Roman" pitchFamily="18" charset="0"/>
              </a:rPr>
            </a:br>
            <a:r>
              <a:rPr lang="fr-CH" sz="3200" b="1" smtClean="0"/>
              <a:t/>
            </a:r>
            <a:br>
              <a:rPr lang="fr-CH" sz="3200" b="1" smtClean="0"/>
            </a:br>
            <a:endParaRPr lang="fr-CH" sz="3200" b="1" smtClean="0"/>
          </a:p>
        </p:txBody>
      </p:sp>
      <p:sp>
        <p:nvSpPr>
          <p:cNvPr id="5123" name="Rectangle 3"/>
          <p:cNvSpPr>
            <a:spLocks noGrp="1" noChangeArrowheads="1"/>
          </p:cNvSpPr>
          <p:nvPr>
            <p:ph type="subTitle" idx="1"/>
          </p:nvPr>
        </p:nvSpPr>
        <p:spPr>
          <a:xfrm>
            <a:off x="1260029" y="1628775"/>
            <a:ext cx="6400800" cy="4010025"/>
          </a:xfrm>
        </p:spPr>
        <p:txBody>
          <a:bodyPr/>
          <a:lstStyle/>
          <a:p>
            <a:pPr eaLnBrk="1" hangingPunct="1"/>
            <a:r>
              <a:rPr lang="it-IT" dirty="0" smtClean="0"/>
              <a:t> </a:t>
            </a:r>
          </a:p>
          <a:p>
            <a:pPr eaLnBrk="1" hangingPunct="1"/>
            <a:endParaRPr lang="en-US" dirty="0" smtClean="0"/>
          </a:p>
        </p:txBody>
      </p:sp>
      <p:sp>
        <p:nvSpPr>
          <p:cNvPr id="7172" name="Oval 4"/>
          <p:cNvSpPr>
            <a:spLocks noChangeArrowheads="1"/>
          </p:cNvSpPr>
          <p:nvPr/>
        </p:nvSpPr>
        <p:spPr bwMode="auto">
          <a:xfrm>
            <a:off x="108199" y="980728"/>
            <a:ext cx="2592388" cy="1368152"/>
          </a:xfrm>
          <a:prstGeom prst="ellipse">
            <a:avLst/>
          </a:prstGeom>
          <a:solidFill>
            <a:srgbClr val="FFFF66"/>
          </a:solidFill>
          <a:ln w="9525">
            <a:solidFill>
              <a:schemeClr val="tx1"/>
            </a:solidFill>
            <a:round/>
            <a:headEnd/>
            <a:tailEnd/>
          </a:ln>
        </p:spPr>
        <p:txBody>
          <a:bodyPr wrap="none" anchor="ctr"/>
          <a:lstStyle/>
          <a:p>
            <a:pPr algn="ctr"/>
            <a:r>
              <a:rPr lang="fr-CH" b="1" dirty="0" smtClean="0"/>
              <a:t>NEW MACHINES</a:t>
            </a:r>
          </a:p>
        </p:txBody>
      </p:sp>
      <p:sp>
        <p:nvSpPr>
          <p:cNvPr id="7173" name="Oval 5"/>
          <p:cNvSpPr>
            <a:spLocks noChangeArrowheads="1"/>
          </p:cNvSpPr>
          <p:nvPr/>
        </p:nvSpPr>
        <p:spPr bwMode="auto">
          <a:xfrm>
            <a:off x="5363599" y="980728"/>
            <a:ext cx="3671888" cy="1368152"/>
          </a:xfrm>
          <a:prstGeom prst="ellipse">
            <a:avLst/>
          </a:prstGeom>
          <a:solidFill>
            <a:srgbClr val="FFFF66"/>
          </a:solidFill>
          <a:ln w="9525">
            <a:solidFill>
              <a:schemeClr val="tx1"/>
            </a:solidFill>
            <a:round/>
            <a:headEnd/>
            <a:tailEnd/>
          </a:ln>
        </p:spPr>
        <p:txBody>
          <a:bodyPr wrap="none" anchor="ctr"/>
          <a:lstStyle/>
          <a:p>
            <a:pPr algn="ctr"/>
            <a:r>
              <a:rPr lang="fr-CH" b="1" dirty="0" smtClean="0"/>
              <a:t>C    P   D   Y   L</a:t>
            </a:r>
          </a:p>
          <a:p>
            <a:pPr algn="ctr"/>
            <a:endParaRPr lang="fr-CH" sz="1200" b="1" dirty="0" smtClean="0"/>
          </a:p>
        </p:txBody>
      </p:sp>
      <p:sp>
        <p:nvSpPr>
          <p:cNvPr id="7174" name="Oval 6"/>
          <p:cNvSpPr>
            <a:spLocks noChangeArrowheads="1"/>
          </p:cNvSpPr>
          <p:nvPr/>
        </p:nvSpPr>
        <p:spPr bwMode="auto">
          <a:xfrm>
            <a:off x="107504" y="5157788"/>
            <a:ext cx="4176713" cy="1439862"/>
          </a:xfrm>
          <a:prstGeom prst="ellipse">
            <a:avLst/>
          </a:prstGeom>
          <a:solidFill>
            <a:srgbClr val="FFFF66"/>
          </a:solidFill>
          <a:ln w="9525">
            <a:solidFill>
              <a:schemeClr val="tx1"/>
            </a:solidFill>
            <a:round/>
            <a:headEnd/>
            <a:tailEnd/>
          </a:ln>
        </p:spPr>
        <p:txBody>
          <a:bodyPr wrap="none" anchor="ctr"/>
          <a:lstStyle/>
          <a:p>
            <a:pPr algn="ctr"/>
            <a:r>
              <a:rPr lang="fr-CH" b="1" dirty="0" smtClean="0"/>
              <a:t>Π     I    D    Y    L</a:t>
            </a:r>
          </a:p>
          <a:p>
            <a:pPr algn="ctr"/>
            <a:endParaRPr lang="fr-CH" sz="600" b="1" dirty="0" smtClean="0"/>
          </a:p>
        </p:txBody>
      </p:sp>
      <p:sp>
        <p:nvSpPr>
          <p:cNvPr id="7175" name="Oval 7"/>
          <p:cNvSpPr>
            <a:spLocks noChangeArrowheads="1"/>
          </p:cNvSpPr>
          <p:nvPr/>
        </p:nvSpPr>
        <p:spPr bwMode="auto">
          <a:xfrm>
            <a:off x="4843885" y="5232735"/>
            <a:ext cx="4176712" cy="1512888"/>
          </a:xfrm>
          <a:prstGeom prst="ellipse">
            <a:avLst/>
          </a:prstGeom>
          <a:solidFill>
            <a:srgbClr val="FFFF66"/>
          </a:solidFill>
          <a:ln w="9525">
            <a:solidFill>
              <a:schemeClr val="tx1"/>
            </a:solidFill>
            <a:round/>
            <a:headEnd/>
            <a:tailEnd/>
          </a:ln>
        </p:spPr>
        <p:txBody>
          <a:bodyPr wrap="none" anchor="ctr"/>
          <a:lstStyle/>
          <a:p>
            <a:pPr algn="ctr"/>
            <a:r>
              <a:rPr lang="fr-CH" b="1" dirty="0" smtClean="0"/>
              <a:t>L     u     W      L</a:t>
            </a:r>
          </a:p>
          <a:p>
            <a:pPr algn="ctr"/>
            <a:endParaRPr lang="fr-CH" sz="600" b="1" dirty="0" smtClean="0"/>
          </a:p>
        </p:txBody>
      </p:sp>
      <p:sp>
        <p:nvSpPr>
          <p:cNvPr id="7176" name="Rectangle 8"/>
          <p:cNvSpPr>
            <a:spLocks noChangeArrowheads="1"/>
          </p:cNvSpPr>
          <p:nvPr/>
        </p:nvSpPr>
        <p:spPr bwMode="auto">
          <a:xfrm>
            <a:off x="2844503" y="3141663"/>
            <a:ext cx="3240360" cy="914400"/>
          </a:xfrm>
          <a:prstGeom prst="rect">
            <a:avLst/>
          </a:prstGeom>
          <a:solidFill>
            <a:srgbClr val="FFFF66"/>
          </a:solidFill>
          <a:ln w="9525">
            <a:solidFill>
              <a:schemeClr val="tx1"/>
            </a:solidFill>
            <a:miter lim="800000"/>
            <a:headEnd/>
            <a:tailEnd/>
          </a:ln>
        </p:spPr>
        <p:txBody>
          <a:bodyPr wrap="none" anchor="ctr"/>
          <a:lstStyle/>
          <a:p>
            <a:pPr algn="ctr"/>
            <a:r>
              <a:rPr lang="fr-CH" sz="1800" b="1" dirty="0" smtClean="0"/>
              <a:t>PROCESS INNOVATION</a:t>
            </a:r>
          </a:p>
          <a:p>
            <a:pPr algn="ctr"/>
            <a:r>
              <a:rPr lang="fr-CH" b="1" dirty="0" smtClean="0"/>
              <a:t>DIRECT LABOUR-SAVING EFFECT</a:t>
            </a:r>
            <a:endParaRPr lang="fr-CH" sz="1800" b="1" dirty="0"/>
          </a:p>
        </p:txBody>
      </p:sp>
      <p:sp>
        <p:nvSpPr>
          <p:cNvPr id="7185" name="Rectangle 17"/>
          <p:cNvSpPr>
            <a:spLocks noChangeArrowheads="1"/>
          </p:cNvSpPr>
          <p:nvPr/>
        </p:nvSpPr>
        <p:spPr bwMode="auto">
          <a:xfrm>
            <a:off x="250825" y="188913"/>
            <a:ext cx="8569647" cy="584775"/>
          </a:xfrm>
          <a:prstGeom prst="rect">
            <a:avLst/>
          </a:prstGeom>
          <a:solidFill>
            <a:schemeClr val="tx2">
              <a:lumMod val="20000"/>
              <a:lumOff val="80000"/>
            </a:schemeClr>
          </a:solidFill>
          <a:ln w="9525">
            <a:noFill/>
            <a:miter lim="800000"/>
            <a:headEnd/>
            <a:tailEnd/>
          </a:ln>
        </p:spPr>
        <p:txBody>
          <a:bodyPr wrap="square">
            <a:spAutoFit/>
          </a:bodyPr>
          <a:lstStyle/>
          <a:p>
            <a:pPr algn="ctr"/>
            <a:r>
              <a:rPr lang="fr-CH" sz="3200" b="1" dirty="0" smtClean="0"/>
              <a:t>THE FAIRY TALE OF TRICKLE-DOWN ECONOMICS</a:t>
            </a:r>
            <a:endParaRPr lang="fr-CH" sz="3200" b="1" dirty="0"/>
          </a:p>
        </p:txBody>
      </p:sp>
      <p:cxnSp>
        <p:nvCxnSpPr>
          <p:cNvPr id="25" name="Connettore 2 24"/>
          <p:cNvCxnSpPr/>
          <p:nvPr/>
        </p:nvCxnSpPr>
        <p:spPr>
          <a:xfrm rot="10800000">
            <a:off x="2340447" y="2132856"/>
            <a:ext cx="1152128" cy="864096"/>
          </a:xfrm>
          <a:prstGeom prst="straightConnector1">
            <a:avLst/>
          </a:prstGeom>
          <a:ln w="63500">
            <a:solidFill>
              <a:schemeClr val="tx1"/>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a:off x="5508799" y="4149080"/>
            <a:ext cx="1152128" cy="936104"/>
          </a:xfrm>
          <a:prstGeom prst="straightConnector1">
            <a:avLst/>
          </a:prstGeom>
          <a:ln w="63500">
            <a:solidFill>
              <a:schemeClr val="tx1"/>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flipV="1">
            <a:off x="5148759" y="2348880"/>
            <a:ext cx="1296144" cy="648072"/>
          </a:xfrm>
          <a:prstGeom prst="straightConnector1">
            <a:avLst/>
          </a:prstGeom>
          <a:ln w="63500">
            <a:solidFill>
              <a:schemeClr val="tx1"/>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rot="10800000" flipV="1">
            <a:off x="1836391" y="4221088"/>
            <a:ext cx="1584176" cy="864096"/>
          </a:xfrm>
          <a:prstGeom prst="straightConnector1">
            <a:avLst/>
          </a:prstGeom>
          <a:ln w="63500">
            <a:solidFill>
              <a:schemeClr val="tx1"/>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rot="5400000">
            <a:off x="6608995" y="1765613"/>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9" name="Connettore 2 58"/>
          <p:cNvCxnSpPr/>
          <p:nvPr/>
        </p:nvCxnSpPr>
        <p:spPr>
          <a:xfrm rot="5400000">
            <a:off x="6931881" y="1755853"/>
            <a:ext cx="28723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2" name="Connettore 2 61"/>
          <p:cNvCxnSpPr/>
          <p:nvPr/>
        </p:nvCxnSpPr>
        <p:spPr>
          <a:xfrm rot="5400000" flipH="1" flipV="1">
            <a:off x="7498052" y="1313639"/>
            <a:ext cx="288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3" name="Connettore 2 62"/>
          <p:cNvCxnSpPr/>
          <p:nvPr/>
        </p:nvCxnSpPr>
        <p:spPr>
          <a:xfrm rot="5400000" flipH="1" flipV="1">
            <a:off x="7741857" y="1313639"/>
            <a:ext cx="288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0" name="Connettore 2 69"/>
          <p:cNvCxnSpPr/>
          <p:nvPr/>
        </p:nvCxnSpPr>
        <p:spPr>
          <a:xfrm rot="5400000" flipH="1" flipV="1">
            <a:off x="1477145" y="5619277"/>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Connettore 2 70"/>
          <p:cNvCxnSpPr/>
          <p:nvPr/>
        </p:nvCxnSpPr>
        <p:spPr>
          <a:xfrm rot="5400000" flipH="1" flipV="1">
            <a:off x="1835597" y="5619277"/>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2" name="Connettore 2 71"/>
          <p:cNvCxnSpPr/>
          <p:nvPr/>
        </p:nvCxnSpPr>
        <p:spPr>
          <a:xfrm rot="5400000" flipH="1" flipV="1">
            <a:off x="2195636" y="5619277"/>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3" name="Connettore 2 72"/>
          <p:cNvCxnSpPr/>
          <p:nvPr/>
        </p:nvCxnSpPr>
        <p:spPr>
          <a:xfrm rot="5400000" flipH="1" flipV="1">
            <a:off x="2516205" y="5619277"/>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rot="5400000" flipH="1" flipV="1">
            <a:off x="2806313" y="5619277"/>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5" name="Connettore 2 74"/>
          <p:cNvCxnSpPr/>
          <p:nvPr/>
        </p:nvCxnSpPr>
        <p:spPr>
          <a:xfrm rot="5400000" flipH="1" flipV="1">
            <a:off x="7518799" y="5780171"/>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6" name="Connettore 2 75"/>
          <p:cNvCxnSpPr/>
          <p:nvPr/>
        </p:nvCxnSpPr>
        <p:spPr>
          <a:xfrm rot="5400000">
            <a:off x="7164189" y="6118494"/>
            <a:ext cx="28723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rot="5400000">
            <a:off x="6321368" y="6132401"/>
            <a:ext cx="28723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8" name="Connettore 2 77"/>
          <p:cNvCxnSpPr/>
          <p:nvPr/>
        </p:nvCxnSpPr>
        <p:spPr>
          <a:xfrm rot="5400000" flipH="1" flipV="1">
            <a:off x="6661721" y="5760536"/>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Connettore 2 61"/>
          <p:cNvCxnSpPr/>
          <p:nvPr/>
        </p:nvCxnSpPr>
        <p:spPr>
          <a:xfrm flipV="1">
            <a:off x="7338332" y="1170433"/>
            <a:ext cx="0" cy="288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20767" y="2204864"/>
            <a:ext cx="544771" cy="369332"/>
          </a:xfrm>
          <a:prstGeom prst="rect">
            <a:avLst/>
          </a:prstGeom>
          <a:noFill/>
        </p:spPr>
        <p:txBody>
          <a:bodyPr wrap="square" rtlCol="0">
            <a:spAutoFit/>
          </a:bodyPr>
          <a:lstStyle/>
          <a:p>
            <a:r>
              <a:rPr lang="en-US" b="1" dirty="0" smtClean="0"/>
              <a:t>PC</a:t>
            </a:r>
            <a:endParaRPr lang="en-US" b="1" dirty="0"/>
          </a:p>
        </p:txBody>
      </p:sp>
      <p:sp>
        <p:nvSpPr>
          <p:cNvPr id="40" name="TextBox 39"/>
          <p:cNvSpPr txBox="1"/>
          <p:nvPr/>
        </p:nvSpPr>
        <p:spPr>
          <a:xfrm>
            <a:off x="2196431" y="4221088"/>
            <a:ext cx="790601" cy="369332"/>
          </a:xfrm>
          <a:prstGeom prst="rect">
            <a:avLst/>
          </a:prstGeom>
          <a:noFill/>
        </p:spPr>
        <p:txBody>
          <a:bodyPr wrap="none" rtlCol="0">
            <a:spAutoFit/>
          </a:bodyPr>
          <a:lstStyle/>
          <a:p>
            <a:r>
              <a:rPr lang="en-US" b="1" dirty="0" smtClean="0"/>
              <a:t>NO PC</a:t>
            </a:r>
            <a:endParaRPr lang="en-US" b="1" dirty="0"/>
          </a:p>
        </p:txBody>
      </p:sp>
    </p:spTree>
    <p:extLst>
      <p:ext uri="{BB962C8B-B14F-4D97-AF65-F5344CB8AC3E}">
        <p14:creationId xmlns:p14="http://schemas.microsoft.com/office/powerpoint/2010/main" val="281961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 fill="hold"/>
                                        <p:tgtEl>
                                          <p:spTgt spid="7176"/>
                                        </p:tgtEl>
                                        <p:attrNameLst>
                                          <p:attrName>ppt_x</p:attrName>
                                        </p:attrNameLst>
                                      </p:cBhvr>
                                      <p:tavLst>
                                        <p:tav tm="0">
                                          <p:val>
                                            <p:strVal val="0-#ppt_w/2"/>
                                          </p:val>
                                        </p:tav>
                                        <p:tav tm="100000">
                                          <p:val>
                                            <p:strVal val="#ppt_x"/>
                                          </p:val>
                                        </p:tav>
                                      </p:tavLst>
                                    </p:anim>
                                    <p:anim calcmode="lin" valueType="num">
                                      <p:cBhvr additive="base">
                                        <p:cTn id="8"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additive="base">
                                        <p:cTn id="19" dur="500" fill="hold"/>
                                        <p:tgtEl>
                                          <p:spTgt spid="7172"/>
                                        </p:tgtEl>
                                        <p:attrNameLst>
                                          <p:attrName>ppt_x</p:attrName>
                                        </p:attrNameLst>
                                      </p:cBhvr>
                                      <p:tavLst>
                                        <p:tav tm="0">
                                          <p:val>
                                            <p:strVal val="#ppt_x"/>
                                          </p:val>
                                        </p:tav>
                                        <p:tav tm="100000">
                                          <p:val>
                                            <p:strVal val="#ppt_x"/>
                                          </p:val>
                                        </p:tav>
                                      </p:tavLst>
                                    </p:anim>
                                    <p:anim calcmode="lin" valueType="num">
                                      <p:cBhvr additive="base">
                                        <p:cTn id="20"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173"/>
                                        </p:tgtEl>
                                        <p:attrNameLst>
                                          <p:attrName>style.visibility</p:attrName>
                                        </p:attrNameLst>
                                      </p:cBhvr>
                                      <p:to>
                                        <p:strVal val="visible"/>
                                      </p:to>
                                    </p:set>
                                    <p:anim calcmode="lin" valueType="num">
                                      <p:cBhvr additive="base">
                                        <p:cTn id="35" dur="500" fill="hold"/>
                                        <p:tgtEl>
                                          <p:spTgt spid="7173"/>
                                        </p:tgtEl>
                                        <p:attrNameLst>
                                          <p:attrName>ppt_x</p:attrName>
                                        </p:attrNameLst>
                                      </p:cBhvr>
                                      <p:tavLst>
                                        <p:tav tm="0">
                                          <p:val>
                                            <p:strVal val="#ppt_x"/>
                                          </p:val>
                                        </p:tav>
                                        <p:tav tm="100000">
                                          <p:val>
                                            <p:strVal val="#ppt_x"/>
                                          </p:val>
                                        </p:tav>
                                      </p:tavLst>
                                    </p:anim>
                                    <p:anim calcmode="lin" valueType="num">
                                      <p:cBhvr additive="base">
                                        <p:cTn id="36" dur="500" fill="hold"/>
                                        <p:tgtEl>
                                          <p:spTgt spid="717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additive="base">
                                        <p:cTn id="51" dur="500" fill="hold"/>
                                        <p:tgtEl>
                                          <p:spTgt spid="62"/>
                                        </p:tgtEl>
                                        <p:attrNameLst>
                                          <p:attrName>ppt_x</p:attrName>
                                        </p:attrNameLst>
                                      </p:cBhvr>
                                      <p:tavLst>
                                        <p:tav tm="0">
                                          <p:val>
                                            <p:strVal val="#ppt_x"/>
                                          </p:val>
                                        </p:tav>
                                        <p:tav tm="100000">
                                          <p:val>
                                            <p:strVal val="#ppt_x"/>
                                          </p:val>
                                        </p:tav>
                                      </p:tavLst>
                                    </p:anim>
                                    <p:anim calcmode="lin" valueType="num">
                                      <p:cBhvr additive="base">
                                        <p:cTn id="52" dur="500" fill="hold"/>
                                        <p:tgtEl>
                                          <p:spTgt spid="6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500" fill="hold"/>
                                        <p:tgtEl>
                                          <p:spTgt spid="63"/>
                                        </p:tgtEl>
                                        <p:attrNameLst>
                                          <p:attrName>ppt_x</p:attrName>
                                        </p:attrNameLst>
                                      </p:cBhvr>
                                      <p:tavLst>
                                        <p:tav tm="0">
                                          <p:val>
                                            <p:strVal val="#ppt_x"/>
                                          </p:val>
                                        </p:tav>
                                        <p:tav tm="100000">
                                          <p:val>
                                            <p:strVal val="#ppt_x"/>
                                          </p:val>
                                        </p:tav>
                                      </p:tavLst>
                                    </p:anim>
                                    <p:anim calcmode="lin" valueType="num">
                                      <p:cBhvr additive="base">
                                        <p:cTn id="5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174"/>
                                        </p:tgtEl>
                                        <p:attrNameLst>
                                          <p:attrName>style.visibility</p:attrName>
                                        </p:attrNameLst>
                                      </p:cBhvr>
                                      <p:to>
                                        <p:strVal val="visible"/>
                                      </p:to>
                                    </p:set>
                                    <p:anim calcmode="lin" valueType="num">
                                      <p:cBhvr additive="base">
                                        <p:cTn id="71" dur="500" fill="hold"/>
                                        <p:tgtEl>
                                          <p:spTgt spid="7174"/>
                                        </p:tgtEl>
                                        <p:attrNameLst>
                                          <p:attrName>ppt_x</p:attrName>
                                        </p:attrNameLst>
                                      </p:cBhvr>
                                      <p:tavLst>
                                        <p:tav tm="0">
                                          <p:val>
                                            <p:strVal val="#ppt_x"/>
                                          </p:val>
                                        </p:tav>
                                        <p:tav tm="100000">
                                          <p:val>
                                            <p:strVal val="#ppt_x"/>
                                          </p:val>
                                        </p:tav>
                                      </p:tavLst>
                                    </p:anim>
                                    <p:anim calcmode="lin" valueType="num">
                                      <p:cBhvr additive="base">
                                        <p:cTn id="72" dur="500" fill="hold"/>
                                        <p:tgtEl>
                                          <p:spTgt spid="717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additive="base">
                                        <p:cTn id="75" dur="500" fill="hold"/>
                                        <p:tgtEl>
                                          <p:spTgt spid="70"/>
                                        </p:tgtEl>
                                        <p:attrNameLst>
                                          <p:attrName>ppt_x</p:attrName>
                                        </p:attrNameLst>
                                      </p:cBhvr>
                                      <p:tavLst>
                                        <p:tav tm="0">
                                          <p:val>
                                            <p:strVal val="#ppt_x"/>
                                          </p:val>
                                        </p:tav>
                                        <p:tav tm="100000">
                                          <p:val>
                                            <p:strVal val="#ppt_x"/>
                                          </p:val>
                                        </p:tav>
                                      </p:tavLst>
                                    </p:anim>
                                    <p:anim calcmode="lin" valueType="num">
                                      <p:cBhvr additive="base">
                                        <p:cTn id="76" dur="500" fill="hold"/>
                                        <p:tgtEl>
                                          <p:spTgt spid="7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additive="base">
                                        <p:cTn id="79" dur="500" fill="hold"/>
                                        <p:tgtEl>
                                          <p:spTgt spid="71"/>
                                        </p:tgtEl>
                                        <p:attrNameLst>
                                          <p:attrName>ppt_x</p:attrName>
                                        </p:attrNameLst>
                                      </p:cBhvr>
                                      <p:tavLst>
                                        <p:tav tm="0">
                                          <p:val>
                                            <p:strVal val="#ppt_x"/>
                                          </p:val>
                                        </p:tav>
                                        <p:tav tm="100000">
                                          <p:val>
                                            <p:strVal val="#ppt_x"/>
                                          </p:val>
                                        </p:tav>
                                      </p:tavLst>
                                    </p:anim>
                                    <p:anim calcmode="lin" valueType="num">
                                      <p:cBhvr additive="base">
                                        <p:cTn id="80" dur="500" fill="hold"/>
                                        <p:tgtEl>
                                          <p:spTgt spid="7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72"/>
                                        </p:tgtEl>
                                        <p:attrNameLst>
                                          <p:attrName>style.visibility</p:attrName>
                                        </p:attrNameLst>
                                      </p:cBhvr>
                                      <p:to>
                                        <p:strVal val="visible"/>
                                      </p:to>
                                    </p:set>
                                    <p:anim calcmode="lin" valueType="num">
                                      <p:cBhvr additive="base">
                                        <p:cTn id="83" dur="500" fill="hold"/>
                                        <p:tgtEl>
                                          <p:spTgt spid="72"/>
                                        </p:tgtEl>
                                        <p:attrNameLst>
                                          <p:attrName>ppt_x</p:attrName>
                                        </p:attrNameLst>
                                      </p:cBhvr>
                                      <p:tavLst>
                                        <p:tav tm="0">
                                          <p:val>
                                            <p:strVal val="#ppt_x"/>
                                          </p:val>
                                        </p:tav>
                                        <p:tav tm="100000">
                                          <p:val>
                                            <p:strVal val="#ppt_x"/>
                                          </p:val>
                                        </p:tav>
                                      </p:tavLst>
                                    </p:anim>
                                    <p:anim calcmode="lin" valueType="num">
                                      <p:cBhvr additive="base">
                                        <p:cTn id="84" dur="500" fill="hold"/>
                                        <p:tgtEl>
                                          <p:spTgt spid="7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500" fill="hold"/>
                                        <p:tgtEl>
                                          <p:spTgt spid="74"/>
                                        </p:tgtEl>
                                        <p:attrNameLst>
                                          <p:attrName>ppt_x</p:attrName>
                                        </p:attrNameLst>
                                      </p:cBhvr>
                                      <p:tavLst>
                                        <p:tav tm="0">
                                          <p:val>
                                            <p:strVal val="#ppt_x"/>
                                          </p:val>
                                        </p:tav>
                                        <p:tav tm="100000">
                                          <p:val>
                                            <p:strVal val="#ppt_x"/>
                                          </p:val>
                                        </p:tav>
                                      </p:tavLst>
                                    </p:anim>
                                    <p:anim calcmode="lin" valueType="num">
                                      <p:cBhvr additive="base">
                                        <p:cTn id="9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175"/>
                                        </p:tgtEl>
                                        <p:attrNameLst>
                                          <p:attrName>style.visibility</p:attrName>
                                        </p:attrNameLst>
                                      </p:cBhvr>
                                      <p:to>
                                        <p:strVal val="visible"/>
                                      </p:to>
                                    </p:set>
                                    <p:anim calcmode="lin" valueType="num">
                                      <p:cBhvr additive="base">
                                        <p:cTn id="103" dur="500" fill="hold"/>
                                        <p:tgtEl>
                                          <p:spTgt spid="7175"/>
                                        </p:tgtEl>
                                        <p:attrNameLst>
                                          <p:attrName>ppt_x</p:attrName>
                                        </p:attrNameLst>
                                      </p:cBhvr>
                                      <p:tavLst>
                                        <p:tav tm="0">
                                          <p:val>
                                            <p:strVal val="#ppt_x"/>
                                          </p:val>
                                        </p:tav>
                                        <p:tav tm="100000">
                                          <p:val>
                                            <p:strVal val="#ppt_x"/>
                                          </p:val>
                                        </p:tav>
                                      </p:tavLst>
                                    </p:anim>
                                    <p:anim calcmode="lin" valueType="num">
                                      <p:cBhvr additive="base">
                                        <p:cTn id="104" dur="500" fill="hold"/>
                                        <p:tgtEl>
                                          <p:spTgt spid="7175"/>
                                        </p:tgtEl>
                                        <p:attrNameLst>
                                          <p:attrName>ppt_y</p:attrName>
                                        </p:attrNameLst>
                                      </p:cBhvr>
                                      <p:tavLst>
                                        <p:tav tm="0">
                                          <p:val>
                                            <p:strVal val="1+#ppt_h/2"/>
                                          </p:val>
                                        </p:tav>
                                        <p:tav tm="100000">
                                          <p:val>
                                            <p:strVal val="#ppt_y"/>
                                          </p:val>
                                        </p:tav>
                                      </p:tavLst>
                                    </p:anim>
                                  </p:childTnLst>
                                </p:cTn>
                              </p:par>
                            </p:childTnLst>
                          </p:cTn>
                        </p:par>
                        <p:par>
                          <p:cTn id="105" fill="hold">
                            <p:stCondLst>
                              <p:cond delay="500"/>
                            </p:stCondLst>
                            <p:childTnLst>
                              <p:par>
                                <p:cTn id="106" presetID="2" presetClass="entr" presetSubtype="4" fill="hold" nodeType="afterEffect">
                                  <p:stCondLst>
                                    <p:cond delay="0"/>
                                  </p:stCondLst>
                                  <p:childTnLst>
                                    <p:set>
                                      <p:cBhvr>
                                        <p:cTn id="107" dur="1" fill="hold">
                                          <p:stCondLst>
                                            <p:cond delay="0"/>
                                          </p:stCondLst>
                                        </p:cTn>
                                        <p:tgtEl>
                                          <p:spTgt spid="77"/>
                                        </p:tgtEl>
                                        <p:attrNameLst>
                                          <p:attrName>style.visibility</p:attrName>
                                        </p:attrNameLst>
                                      </p:cBhvr>
                                      <p:to>
                                        <p:strVal val="visible"/>
                                      </p:to>
                                    </p:set>
                                    <p:anim calcmode="lin" valueType="num">
                                      <p:cBhvr additive="base">
                                        <p:cTn id="108" dur="500" fill="hold"/>
                                        <p:tgtEl>
                                          <p:spTgt spid="77"/>
                                        </p:tgtEl>
                                        <p:attrNameLst>
                                          <p:attrName>ppt_x</p:attrName>
                                        </p:attrNameLst>
                                      </p:cBhvr>
                                      <p:tavLst>
                                        <p:tav tm="0">
                                          <p:val>
                                            <p:strVal val="#ppt_x"/>
                                          </p:val>
                                        </p:tav>
                                        <p:tav tm="100000">
                                          <p:val>
                                            <p:strVal val="#ppt_x"/>
                                          </p:val>
                                        </p:tav>
                                      </p:tavLst>
                                    </p:anim>
                                    <p:anim calcmode="lin" valueType="num">
                                      <p:cBhvr additive="base">
                                        <p:cTn id="109" dur="500" fill="hold"/>
                                        <p:tgtEl>
                                          <p:spTgt spid="77"/>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78"/>
                                        </p:tgtEl>
                                        <p:attrNameLst>
                                          <p:attrName>style.visibility</p:attrName>
                                        </p:attrNameLst>
                                      </p:cBhvr>
                                      <p:to>
                                        <p:strVal val="visible"/>
                                      </p:to>
                                    </p:set>
                                    <p:anim calcmode="lin" valueType="num">
                                      <p:cBhvr additive="base">
                                        <p:cTn id="112" dur="500" fill="hold"/>
                                        <p:tgtEl>
                                          <p:spTgt spid="78"/>
                                        </p:tgtEl>
                                        <p:attrNameLst>
                                          <p:attrName>ppt_x</p:attrName>
                                        </p:attrNameLst>
                                      </p:cBhvr>
                                      <p:tavLst>
                                        <p:tav tm="0">
                                          <p:val>
                                            <p:strVal val="#ppt_x"/>
                                          </p:val>
                                        </p:tav>
                                        <p:tav tm="100000">
                                          <p:val>
                                            <p:strVal val="#ppt_x"/>
                                          </p:val>
                                        </p:tav>
                                      </p:tavLst>
                                    </p:anim>
                                    <p:anim calcmode="lin" valueType="num">
                                      <p:cBhvr additive="base">
                                        <p:cTn id="113" dur="500" fill="hold"/>
                                        <p:tgtEl>
                                          <p:spTgt spid="78"/>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76"/>
                                        </p:tgtEl>
                                        <p:attrNameLst>
                                          <p:attrName>style.visibility</p:attrName>
                                        </p:attrNameLst>
                                      </p:cBhvr>
                                      <p:to>
                                        <p:strVal val="visible"/>
                                      </p:to>
                                    </p:set>
                                    <p:anim calcmode="lin" valueType="num">
                                      <p:cBhvr additive="base">
                                        <p:cTn id="116" dur="500" fill="hold"/>
                                        <p:tgtEl>
                                          <p:spTgt spid="76"/>
                                        </p:tgtEl>
                                        <p:attrNameLst>
                                          <p:attrName>ppt_x</p:attrName>
                                        </p:attrNameLst>
                                      </p:cBhvr>
                                      <p:tavLst>
                                        <p:tav tm="0">
                                          <p:val>
                                            <p:strVal val="#ppt_x"/>
                                          </p:val>
                                        </p:tav>
                                        <p:tav tm="100000">
                                          <p:val>
                                            <p:strVal val="#ppt_x"/>
                                          </p:val>
                                        </p:tav>
                                      </p:tavLst>
                                    </p:anim>
                                    <p:anim calcmode="lin" valueType="num">
                                      <p:cBhvr additive="base">
                                        <p:cTn id="117" dur="500" fill="hold"/>
                                        <p:tgtEl>
                                          <p:spTgt spid="76"/>
                                        </p:tgtEl>
                                        <p:attrNameLst>
                                          <p:attrName>ppt_y</p:attrName>
                                        </p:attrNameLst>
                                      </p:cBhvr>
                                      <p:tavLst>
                                        <p:tav tm="0">
                                          <p:val>
                                            <p:strVal val="1+#ppt_h/2"/>
                                          </p:val>
                                        </p:tav>
                                        <p:tav tm="100000">
                                          <p:val>
                                            <p:strVal val="#ppt_y"/>
                                          </p:val>
                                        </p:tav>
                                      </p:tavLst>
                                    </p:anim>
                                  </p:childTnLst>
                                </p:cTn>
                              </p:par>
                              <p:par>
                                <p:cTn id="118" presetID="2" presetClass="entr" presetSubtype="4" fill="hold"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additive="base">
                                        <p:cTn id="120" dur="500" fill="hold"/>
                                        <p:tgtEl>
                                          <p:spTgt spid="75"/>
                                        </p:tgtEl>
                                        <p:attrNameLst>
                                          <p:attrName>ppt_x</p:attrName>
                                        </p:attrNameLst>
                                      </p:cBhvr>
                                      <p:tavLst>
                                        <p:tav tm="0">
                                          <p:val>
                                            <p:strVal val="#ppt_x"/>
                                          </p:val>
                                        </p:tav>
                                        <p:tav tm="100000">
                                          <p:val>
                                            <p:strVal val="#ppt_x"/>
                                          </p:val>
                                        </p:tav>
                                      </p:tavLst>
                                    </p:anim>
                                    <p:anim calcmode="lin" valueType="num">
                                      <p:cBhvr additive="base">
                                        <p:cTn id="121"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5" grpId="0" animBg="1"/>
      <p:bldP spid="7176" grpId="0" animBg="1"/>
      <p:bldP spid="35"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1910" y="2204864"/>
            <a:ext cx="8229600" cy="3960440"/>
          </a:xfrm>
        </p:spPr>
        <p:txBody>
          <a:bodyPr>
            <a:normAutofit fontScale="92500"/>
          </a:bodyPr>
          <a:lstStyle/>
          <a:p>
            <a:pPr marL="0" indent="0" algn="just">
              <a:buNone/>
            </a:pPr>
            <a:r>
              <a:rPr lang="en-US" sz="2800" dirty="0" smtClean="0"/>
              <a:t>“</a:t>
            </a:r>
            <a:r>
              <a:rPr lang="en-US" sz="2800" i="1" dirty="0" smtClean="0"/>
              <a:t>This neo-classical general equilibrium framework can be said to correspond most closely to present-day traditional economic views on technical change and employment. Technological change may indeed result in some temporary unemployment, but with efficiently operating </a:t>
            </a:r>
            <a:r>
              <a:rPr lang="en-US" sz="2800" i="1" dirty="0" err="1" smtClean="0"/>
              <a:t>labour</a:t>
            </a:r>
            <a:r>
              <a:rPr lang="en-US" sz="2800" i="1" dirty="0" smtClean="0"/>
              <a:t> and capital markets there is no basic economic problem arising from the introduction of new technology</a:t>
            </a:r>
            <a:r>
              <a:rPr lang="en-US" sz="2800" dirty="0" smtClean="0"/>
              <a:t>” </a:t>
            </a:r>
          </a:p>
          <a:p>
            <a:pPr marL="0" indent="0" algn="just">
              <a:buNone/>
            </a:pPr>
            <a:r>
              <a:rPr lang="en-US" sz="2800" dirty="0" smtClean="0"/>
              <a:t>(Freeman, C. and </a:t>
            </a:r>
            <a:r>
              <a:rPr lang="en-US" sz="2800" dirty="0" err="1" smtClean="0"/>
              <a:t>Soete</a:t>
            </a:r>
            <a:r>
              <a:rPr lang="en-US" sz="2800" dirty="0" smtClean="0"/>
              <a:t>, L., </a:t>
            </a:r>
            <a:r>
              <a:rPr lang="en-US" sz="2800" b="1" i="1" dirty="0" smtClean="0"/>
              <a:t>Work for All or Mass Unemployment</a:t>
            </a:r>
            <a:r>
              <a:rPr lang="en-US" sz="2800" dirty="0"/>
              <a:t>, London: Pinter, 1994</a:t>
            </a:r>
            <a:r>
              <a:rPr lang="en-US" sz="2800" dirty="0" smtClean="0"/>
              <a:t>, p.25)</a:t>
            </a:r>
            <a:endParaRPr lang="en-US" sz="2800" dirty="0"/>
          </a:p>
        </p:txBody>
      </p:sp>
      <p:sp>
        <p:nvSpPr>
          <p:cNvPr id="4" name="Rectangle 17"/>
          <p:cNvSpPr>
            <a:spLocks noGrp="1" noChangeArrowheads="1"/>
          </p:cNvSpPr>
          <p:nvPr>
            <p:ph type="title"/>
          </p:nvPr>
        </p:nvSpPr>
        <p:spPr bwMode="auto">
          <a:xfrm>
            <a:off x="395536" y="260648"/>
            <a:ext cx="8352928" cy="1754326"/>
          </a:xfrm>
          <a:prstGeom prst="rect">
            <a:avLst/>
          </a:prstGeom>
          <a:solidFill>
            <a:schemeClr val="tx2">
              <a:lumMod val="20000"/>
              <a:lumOff val="80000"/>
            </a:schemeClr>
          </a:solidFill>
          <a:ln w="9525">
            <a:noFill/>
            <a:miter lim="800000"/>
            <a:headEnd/>
            <a:tailEnd/>
          </a:ln>
        </p:spPr>
        <p:txBody>
          <a:bodyPr wrap="square">
            <a:spAutoFit/>
          </a:bodyPr>
          <a:lstStyle/>
          <a:p>
            <a:pPr algn="ctr"/>
            <a:r>
              <a:rPr lang="fr-CH" sz="3600" b="1" dirty="0" smtClean="0"/>
              <a:t/>
            </a:r>
            <a:br>
              <a:rPr lang="fr-CH" sz="3600" b="1" dirty="0" smtClean="0"/>
            </a:br>
            <a:r>
              <a:rPr lang="fr-CH" sz="3600" b="1" dirty="0" smtClean="0"/>
              <a:t>THEREFORE….</a:t>
            </a:r>
            <a:br>
              <a:rPr lang="fr-CH" sz="3600" b="1" dirty="0" smtClean="0"/>
            </a:br>
            <a:endParaRPr lang="fr-CH" sz="3600" b="1" dirty="0"/>
          </a:p>
        </p:txBody>
      </p:sp>
      <p:pic>
        <p:nvPicPr>
          <p:cNvPr id="57346" name="Picture 2" descr="C:\NUCLEO\DOCUMENTI IN USO\ARCHIVIO-MV\COPY\Chris-Freeman-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1080120" cy="159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779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39975" y="908050"/>
            <a:ext cx="4537075" cy="576263"/>
          </a:xfrm>
        </p:spPr>
        <p:txBody>
          <a:bodyPr>
            <a:normAutofit fontScale="90000"/>
          </a:bodyPr>
          <a:lstStyle/>
          <a:p>
            <a:pPr eaLnBrk="1" hangingPunct="1"/>
            <a:r>
              <a:rPr lang="fr-CH" sz="4000" b="1" u="sng" dirty="0" smtClean="0">
                <a:latin typeface="Times New Roman" pitchFamily="18" charset="0"/>
              </a:rPr>
              <a:t/>
            </a:r>
            <a:br>
              <a:rPr lang="fr-CH" sz="4000" b="1" u="sng" dirty="0" smtClean="0">
                <a:latin typeface="Times New Roman" pitchFamily="18" charset="0"/>
              </a:rPr>
            </a:br>
            <a:r>
              <a:rPr lang="fr-CH" sz="3200" b="1" dirty="0" smtClean="0"/>
              <a:t/>
            </a:r>
            <a:br>
              <a:rPr lang="fr-CH" sz="3200" b="1" dirty="0" smtClean="0"/>
            </a:br>
            <a:endParaRPr lang="fr-CH" sz="3200" b="1" dirty="0" smtClean="0"/>
          </a:p>
        </p:txBody>
      </p:sp>
      <p:sp>
        <p:nvSpPr>
          <p:cNvPr id="5123" name="Rectangle 3"/>
          <p:cNvSpPr>
            <a:spLocks noGrp="1" noChangeArrowheads="1"/>
          </p:cNvSpPr>
          <p:nvPr>
            <p:ph type="subTitle" idx="1"/>
          </p:nvPr>
        </p:nvSpPr>
        <p:spPr>
          <a:xfrm>
            <a:off x="1403350" y="1628775"/>
            <a:ext cx="6400800" cy="4010025"/>
          </a:xfrm>
        </p:spPr>
        <p:txBody>
          <a:bodyPr/>
          <a:lstStyle/>
          <a:p>
            <a:pPr eaLnBrk="1" hangingPunct="1"/>
            <a:r>
              <a:rPr lang="it-IT" dirty="0" smtClean="0"/>
              <a:t> </a:t>
            </a:r>
          </a:p>
          <a:p>
            <a:pPr eaLnBrk="1" hangingPunct="1"/>
            <a:endParaRPr lang="en-US" dirty="0" smtClean="0"/>
          </a:p>
        </p:txBody>
      </p:sp>
      <p:sp>
        <p:nvSpPr>
          <p:cNvPr id="7172" name="Oval 4"/>
          <p:cNvSpPr>
            <a:spLocks noChangeArrowheads="1"/>
          </p:cNvSpPr>
          <p:nvPr/>
        </p:nvSpPr>
        <p:spPr bwMode="auto">
          <a:xfrm>
            <a:off x="251520" y="980728"/>
            <a:ext cx="2592388" cy="1368152"/>
          </a:xfrm>
          <a:prstGeom prst="ellipse">
            <a:avLst/>
          </a:prstGeom>
          <a:solidFill>
            <a:srgbClr val="FFFF66"/>
          </a:solidFill>
          <a:ln w="9525">
            <a:solidFill>
              <a:schemeClr val="tx1"/>
            </a:solidFill>
            <a:round/>
            <a:headEnd/>
            <a:tailEnd/>
          </a:ln>
        </p:spPr>
        <p:txBody>
          <a:bodyPr wrap="none" anchor="ctr"/>
          <a:lstStyle/>
          <a:p>
            <a:pPr algn="ctr"/>
            <a:r>
              <a:rPr lang="fr-CH" b="1" dirty="0" smtClean="0"/>
              <a:t>NEW MACHINES</a:t>
            </a:r>
          </a:p>
          <a:p>
            <a:pPr algn="ctr"/>
            <a:r>
              <a:rPr lang="fr-CH" b="1" u="sng" dirty="0" smtClean="0">
                <a:solidFill>
                  <a:srgbClr val="FF0000"/>
                </a:solidFill>
              </a:rPr>
              <a:t>BUT:</a:t>
            </a:r>
          </a:p>
          <a:p>
            <a:pPr algn="ctr"/>
            <a:endParaRPr lang="fr-CH" sz="600" b="1" u="sng" dirty="0" smtClean="0">
              <a:solidFill>
                <a:srgbClr val="FF0000"/>
              </a:solidFill>
            </a:endParaRPr>
          </a:p>
          <a:p>
            <a:pPr algn="ctr"/>
            <a:r>
              <a:rPr lang="fr-CH" b="1" dirty="0" smtClean="0">
                <a:solidFill>
                  <a:srgbClr val="FF0000"/>
                </a:solidFill>
              </a:rPr>
              <a:t>Π  ;  PROC;  SCRAP</a:t>
            </a:r>
          </a:p>
        </p:txBody>
      </p:sp>
      <p:sp>
        <p:nvSpPr>
          <p:cNvPr id="7173" name="Oval 5"/>
          <p:cNvSpPr>
            <a:spLocks noChangeArrowheads="1"/>
          </p:cNvSpPr>
          <p:nvPr/>
        </p:nvSpPr>
        <p:spPr bwMode="auto">
          <a:xfrm>
            <a:off x="5364088" y="970735"/>
            <a:ext cx="3671888" cy="1368152"/>
          </a:xfrm>
          <a:prstGeom prst="ellipse">
            <a:avLst/>
          </a:prstGeom>
          <a:solidFill>
            <a:srgbClr val="FFFF66"/>
          </a:solidFill>
          <a:ln w="9525">
            <a:solidFill>
              <a:schemeClr val="tx1"/>
            </a:solidFill>
            <a:round/>
            <a:headEnd/>
            <a:tailEnd/>
          </a:ln>
        </p:spPr>
        <p:txBody>
          <a:bodyPr wrap="none" anchor="ctr"/>
          <a:lstStyle/>
          <a:p>
            <a:pPr algn="ctr"/>
            <a:r>
              <a:rPr lang="fr-CH" b="1" dirty="0" smtClean="0"/>
              <a:t>C    P   D   Y   L</a:t>
            </a:r>
          </a:p>
          <a:p>
            <a:pPr algn="ctr"/>
            <a:endParaRPr lang="fr-CH" sz="1200" b="1" dirty="0" smtClean="0"/>
          </a:p>
          <a:p>
            <a:pPr algn="ctr"/>
            <a:r>
              <a:rPr lang="fr-CH" b="1" u="sng" dirty="0" smtClean="0">
                <a:solidFill>
                  <a:srgbClr val="FF0000"/>
                </a:solidFill>
              </a:rPr>
              <a:t>BUT:</a:t>
            </a:r>
          </a:p>
          <a:p>
            <a:pPr algn="ctr"/>
            <a:r>
              <a:rPr lang="fr-CH" b="1" dirty="0" smtClean="0">
                <a:solidFill>
                  <a:srgbClr val="FF0000"/>
                </a:solidFill>
              </a:rPr>
              <a:t> L   D    ;  </a:t>
            </a:r>
            <a:r>
              <a:rPr lang="el-GR" b="1" dirty="0" smtClean="0">
                <a:solidFill>
                  <a:srgbClr val="FF0000"/>
                </a:solidFill>
              </a:rPr>
              <a:t>η</a:t>
            </a:r>
            <a:r>
              <a:rPr lang="it-IT" b="1" dirty="0" smtClean="0">
                <a:solidFill>
                  <a:srgbClr val="FF0000"/>
                </a:solidFill>
              </a:rPr>
              <a:t>&lt;1;  SAY’S LAW</a:t>
            </a:r>
            <a:endParaRPr lang="fr-CH" b="1" dirty="0" smtClean="0">
              <a:solidFill>
                <a:srgbClr val="FF0000"/>
              </a:solidFill>
            </a:endParaRPr>
          </a:p>
        </p:txBody>
      </p:sp>
      <p:sp>
        <p:nvSpPr>
          <p:cNvPr id="7174" name="Oval 6"/>
          <p:cNvSpPr>
            <a:spLocks noChangeArrowheads="1"/>
          </p:cNvSpPr>
          <p:nvPr/>
        </p:nvSpPr>
        <p:spPr bwMode="auto">
          <a:xfrm>
            <a:off x="250825" y="5157788"/>
            <a:ext cx="4176713" cy="1439862"/>
          </a:xfrm>
          <a:prstGeom prst="ellipse">
            <a:avLst/>
          </a:prstGeom>
          <a:solidFill>
            <a:srgbClr val="FFFF66"/>
          </a:solidFill>
          <a:ln w="9525">
            <a:solidFill>
              <a:schemeClr val="tx1"/>
            </a:solidFill>
            <a:round/>
            <a:headEnd/>
            <a:tailEnd/>
          </a:ln>
        </p:spPr>
        <p:txBody>
          <a:bodyPr wrap="none" anchor="ctr"/>
          <a:lstStyle/>
          <a:p>
            <a:pPr algn="ctr"/>
            <a:r>
              <a:rPr lang="fr-CH" b="1" dirty="0" smtClean="0"/>
              <a:t>Π     I    D    Y    L</a:t>
            </a:r>
          </a:p>
          <a:p>
            <a:pPr algn="ctr"/>
            <a:endParaRPr lang="fr-CH" sz="600" b="1" dirty="0" smtClean="0"/>
          </a:p>
          <a:p>
            <a:pPr algn="ctr"/>
            <a:r>
              <a:rPr lang="fr-CH" b="1" u="sng" dirty="0" smtClean="0">
                <a:solidFill>
                  <a:srgbClr val="FF0000"/>
                </a:solidFill>
              </a:rPr>
              <a:t>BUT:</a:t>
            </a:r>
          </a:p>
          <a:p>
            <a:pPr algn="ctr"/>
            <a:r>
              <a:rPr lang="it-IT" b="1" dirty="0" smtClean="0">
                <a:solidFill>
                  <a:srgbClr val="FF0000"/>
                </a:solidFill>
              </a:rPr>
              <a:t>I</a:t>
            </a:r>
            <a:r>
              <a:rPr lang="it-IT" b="1" dirty="0" smtClean="0">
                <a:solidFill>
                  <a:srgbClr val="FF0000"/>
                </a:solidFill>
                <a:sym typeface="Wingdings" pitchFamily="2" charset="2"/>
              </a:rPr>
              <a:t>PROC</a:t>
            </a:r>
            <a:r>
              <a:rPr lang="it-IT" b="1" dirty="0" smtClean="0">
                <a:solidFill>
                  <a:srgbClr val="FF0000"/>
                </a:solidFill>
              </a:rPr>
              <a:t>;  SAY’S LAW</a:t>
            </a:r>
            <a:endParaRPr lang="fr-CH" b="1" dirty="0" smtClean="0">
              <a:solidFill>
                <a:srgbClr val="FF0000"/>
              </a:solidFill>
            </a:endParaRPr>
          </a:p>
        </p:txBody>
      </p:sp>
      <p:sp>
        <p:nvSpPr>
          <p:cNvPr id="7175" name="Oval 7"/>
          <p:cNvSpPr>
            <a:spLocks noChangeArrowheads="1"/>
          </p:cNvSpPr>
          <p:nvPr/>
        </p:nvSpPr>
        <p:spPr bwMode="auto">
          <a:xfrm>
            <a:off x="4859338" y="5229225"/>
            <a:ext cx="4176712" cy="1512888"/>
          </a:xfrm>
          <a:prstGeom prst="ellipse">
            <a:avLst/>
          </a:prstGeom>
          <a:solidFill>
            <a:srgbClr val="FFFF66"/>
          </a:solidFill>
          <a:ln w="9525">
            <a:solidFill>
              <a:schemeClr val="tx1"/>
            </a:solidFill>
            <a:round/>
            <a:headEnd/>
            <a:tailEnd/>
          </a:ln>
        </p:spPr>
        <p:txBody>
          <a:bodyPr wrap="none" anchor="ctr"/>
          <a:lstStyle/>
          <a:p>
            <a:pPr algn="ctr"/>
            <a:r>
              <a:rPr lang="fr-CH" b="1" dirty="0" smtClean="0"/>
              <a:t>L     u     W      L</a:t>
            </a:r>
          </a:p>
          <a:p>
            <a:pPr algn="ctr"/>
            <a:endParaRPr lang="fr-CH" sz="600" b="1" dirty="0" smtClean="0"/>
          </a:p>
          <a:p>
            <a:pPr algn="ctr"/>
            <a:r>
              <a:rPr lang="fr-CH" b="1" u="sng" dirty="0" smtClean="0">
                <a:solidFill>
                  <a:srgbClr val="FF0000"/>
                </a:solidFill>
              </a:rPr>
              <a:t>BUT:</a:t>
            </a:r>
          </a:p>
          <a:p>
            <a:pPr algn="ctr"/>
            <a:r>
              <a:rPr lang="fr-CH" b="1" dirty="0" smtClean="0">
                <a:solidFill>
                  <a:srgbClr val="FF0000"/>
                </a:solidFill>
              </a:rPr>
              <a:t>       W    D   ;  LOW </a:t>
            </a:r>
            <a:r>
              <a:rPr lang="el-GR" b="1" dirty="0" smtClean="0">
                <a:solidFill>
                  <a:srgbClr val="FF0000"/>
                </a:solidFill>
              </a:rPr>
              <a:t>σ</a:t>
            </a:r>
            <a:r>
              <a:rPr lang="it-IT" b="1" dirty="0" smtClean="0">
                <a:solidFill>
                  <a:srgbClr val="FF0000"/>
                </a:solidFill>
              </a:rPr>
              <a:t> (K,L); </a:t>
            </a:r>
            <a:r>
              <a:rPr lang="fr-CH" b="1" dirty="0" smtClean="0">
                <a:solidFill>
                  <a:srgbClr val="FF0000"/>
                </a:solidFill>
              </a:rPr>
              <a:t>PATH DEP.</a:t>
            </a:r>
          </a:p>
        </p:txBody>
      </p:sp>
      <p:sp>
        <p:nvSpPr>
          <p:cNvPr id="7176" name="Rectangle 8"/>
          <p:cNvSpPr>
            <a:spLocks noChangeArrowheads="1"/>
          </p:cNvSpPr>
          <p:nvPr/>
        </p:nvSpPr>
        <p:spPr bwMode="auto">
          <a:xfrm>
            <a:off x="2987824" y="3141663"/>
            <a:ext cx="3240360" cy="914400"/>
          </a:xfrm>
          <a:prstGeom prst="rect">
            <a:avLst/>
          </a:prstGeom>
          <a:solidFill>
            <a:srgbClr val="FFFF66"/>
          </a:solidFill>
          <a:ln w="9525">
            <a:solidFill>
              <a:schemeClr val="tx1"/>
            </a:solidFill>
            <a:miter lim="800000"/>
            <a:headEnd/>
            <a:tailEnd/>
          </a:ln>
        </p:spPr>
        <p:txBody>
          <a:bodyPr wrap="none" anchor="ctr"/>
          <a:lstStyle/>
          <a:p>
            <a:pPr algn="ctr"/>
            <a:r>
              <a:rPr lang="fr-CH" sz="1800" b="1" dirty="0" smtClean="0"/>
              <a:t>PROCESS INNOVATION</a:t>
            </a:r>
          </a:p>
          <a:p>
            <a:pPr algn="ctr"/>
            <a:r>
              <a:rPr lang="fr-CH" b="1" dirty="0" smtClean="0"/>
              <a:t>DIRECT LABOUR-SAVING EFFECT</a:t>
            </a:r>
            <a:endParaRPr lang="fr-CH" sz="1800" b="1" dirty="0"/>
          </a:p>
        </p:txBody>
      </p:sp>
      <p:sp>
        <p:nvSpPr>
          <p:cNvPr id="7185" name="Rectangle 17"/>
          <p:cNvSpPr>
            <a:spLocks noChangeArrowheads="1"/>
          </p:cNvSpPr>
          <p:nvPr/>
        </p:nvSpPr>
        <p:spPr bwMode="auto">
          <a:xfrm>
            <a:off x="611188" y="188913"/>
            <a:ext cx="7561262" cy="641350"/>
          </a:xfrm>
          <a:prstGeom prst="rect">
            <a:avLst/>
          </a:prstGeom>
          <a:solidFill>
            <a:schemeClr val="tx2">
              <a:lumMod val="20000"/>
              <a:lumOff val="80000"/>
            </a:schemeClr>
          </a:solidFill>
          <a:ln w="9525">
            <a:noFill/>
            <a:miter lim="800000"/>
            <a:headEnd/>
            <a:tailEnd/>
          </a:ln>
        </p:spPr>
        <p:txBody>
          <a:bodyPr>
            <a:spAutoFit/>
          </a:bodyPr>
          <a:lstStyle/>
          <a:p>
            <a:pPr algn="ctr"/>
            <a:r>
              <a:rPr lang="fr-CH" sz="3600" b="1" dirty="0" smtClean="0"/>
              <a:t>THE CRITIQUE</a:t>
            </a:r>
            <a:endParaRPr lang="fr-CH" sz="3600" b="1" dirty="0"/>
          </a:p>
        </p:txBody>
      </p:sp>
      <p:cxnSp>
        <p:nvCxnSpPr>
          <p:cNvPr id="25" name="Connettore 2 24"/>
          <p:cNvCxnSpPr/>
          <p:nvPr/>
        </p:nvCxnSpPr>
        <p:spPr>
          <a:xfrm rot="10800000">
            <a:off x="2483768" y="2132856"/>
            <a:ext cx="1152128" cy="864096"/>
          </a:xfrm>
          <a:prstGeom prst="straightConnector1">
            <a:avLst/>
          </a:prstGeom>
          <a:ln w="63500">
            <a:solidFill>
              <a:schemeClr val="tx1"/>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a:off x="5652120" y="4149080"/>
            <a:ext cx="1152128" cy="936104"/>
          </a:xfrm>
          <a:prstGeom prst="straightConnector1">
            <a:avLst/>
          </a:prstGeom>
          <a:ln w="63500">
            <a:solidFill>
              <a:schemeClr val="tx1"/>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flipV="1">
            <a:off x="5292080" y="2348880"/>
            <a:ext cx="1296144" cy="648072"/>
          </a:xfrm>
          <a:prstGeom prst="straightConnector1">
            <a:avLst/>
          </a:prstGeom>
          <a:ln w="63500">
            <a:solidFill>
              <a:schemeClr val="tx1"/>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rot="10800000" flipV="1">
            <a:off x="1979712" y="4221088"/>
            <a:ext cx="1584176" cy="864096"/>
          </a:xfrm>
          <a:prstGeom prst="straightConnector1">
            <a:avLst/>
          </a:prstGeom>
          <a:ln w="63500">
            <a:solidFill>
              <a:schemeClr val="tx1"/>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rot="5400000">
            <a:off x="6659438" y="1412776"/>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9" name="Connettore 2 58"/>
          <p:cNvCxnSpPr/>
          <p:nvPr/>
        </p:nvCxnSpPr>
        <p:spPr>
          <a:xfrm rot="5400000">
            <a:off x="6949058" y="1413570"/>
            <a:ext cx="28723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1" name="Connettore 2 60"/>
          <p:cNvCxnSpPr/>
          <p:nvPr/>
        </p:nvCxnSpPr>
        <p:spPr>
          <a:xfrm rot="5400000" flipH="1" flipV="1">
            <a:off x="756370" y="1916038"/>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2" name="Connettore 2 61"/>
          <p:cNvCxnSpPr/>
          <p:nvPr/>
        </p:nvCxnSpPr>
        <p:spPr>
          <a:xfrm rot="5400000" flipH="1" flipV="1">
            <a:off x="7489118" y="1233153"/>
            <a:ext cx="36004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3" name="Connettore 2 62"/>
          <p:cNvCxnSpPr/>
          <p:nvPr/>
        </p:nvCxnSpPr>
        <p:spPr>
          <a:xfrm rot="5400000" flipH="1" flipV="1">
            <a:off x="7777150" y="1231962"/>
            <a:ext cx="36004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7" name="Connettore 2 66"/>
          <p:cNvCxnSpPr/>
          <p:nvPr/>
        </p:nvCxnSpPr>
        <p:spPr>
          <a:xfrm rot="5400000">
            <a:off x="6090207" y="2049731"/>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8" name="Connettore 2 67"/>
          <p:cNvCxnSpPr/>
          <p:nvPr/>
        </p:nvCxnSpPr>
        <p:spPr>
          <a:xfrm rot="5400000">
            <a:off x="6443414" y="2049731"/>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0" name="Connettore 2 69"/>
          <p:cNvCxnSpPr/>
          <p:nvPr/>
        </p:nvCxnSpPr>
        <p:spPr>
          <a:xfrm rot="5400000" flipH="1" flipV="1">
            <a:off x="1692474" y="5444430"/>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Connettore 2 70"/>
          <p:cNvCxnSpPr/>
          <p:nvPr/>
        </p:nvCxnSpPr>
        <p:spPr>
          <a:xfrm rot="5400000" flipH="1" flipV="1">
            <a:off x="1980506" y="5444430"/>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2" name="Connettore 2 71"/>
          <p:cNvCxnSpPr/>
          <p:nvPr/>
        </p:nvCxnSpPr>
        <p:spPr>
          <a:xfrm rot="5400000" flipH="1" flipV="1">
            <a:off x="2340546" y="5444430"/>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3" name="Connettore 2 72"/>
          <p:cNvCxnSpPr/>
          <p:nvPr/>
        </p:nvCxnSpPr>
        <p:spPr>
          <a:xfrm rot="5400000" flipH="1" flipV="1">
            <a:off x="2628578" y="5444430"/>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rot="5400000" flipH="1" flipV="1">
            <a:off x="2988618" y="5444430"/>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5" name="Connettore 2 74"/>
          <p:cNvCxnSpPr/>
          <p:nvPr/>
        </p:nvCxnSpPr>
        <p:spPr>
          <a:xfrm rot="5400000" flipH="1" flipV="1">
            <a:off x="7597130" y="5660454"/>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6" name="Connettore 2 75"/>
          <p:cNvCxnSpPr/>
          <p:nvPr/>
        </p:nvCxnSpPr>
        <p:spPr>
          <a:xfrm rot="5400000">
            <a:off x="7165082" y="5732462"/>
            <a:ext cx="28723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rot="5400000">
            <a:off x="6300986" y="5732462"/>
            <a:ext cx="28723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8" name="Connettore 2 77"/>
          <p:cNvCxnSpPr/>
          <p:nvPr/>
        </p:nvCxnSpPr>
        <p:spPr>
          <a:xfrm rot="5400000" flipH="1" flipV="1">
            <a:off x="6661026" y="5660454"/>
            <a:ext cx="2880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9" name="Connettore 2 78"/>
          <p:cNvCxnSpPr/>
          <p:nvPr/>
        </p:nvCxnSpPr>
        <p:spPr>
          <a:xfrm rot="5400000">
            <a:off x="5724922" y="6380534"/>
            <a:ext cx="28723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rot="5400000">
            <a:off x="6084962" y="6380534"/>
            <a:ext cx="28723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Connettore 2 61"/>
          <p:cNvCxnSpPr/>
          <p:nvPr/>
        </p:nvCxnSpPr>
        <p:spPr>
          <a:xfrm flipV="1">
            <a:off x="7381900" y="1073637"/>
            <a:ext cx="0" cy="3391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64088" y="2204864"/>
            <a:ext cx="544771" cy="369332"/>
          </a:xfrm>
          <a:prstGeom prst="rect">
            <a:avLst/>
          </a:prstGeom>
          <a:noFill/>
        </p:spPr>
        <p:txBody>
          <a:bodyPr wrap="square" rtlCol="0">
            <a:spAutoFit/>
          </a:bodyPr>
          <a:lstStyle/>
          <a:p>
            <a:r>
              <a:rPr lang="en-US" b="1" dirty="0" smtClean="0"/>
              <a:t>PC</a:t>
            </a:r>
            <a:endParaRPr lang="en-US" b="1" dirty="0"/>
          </a:p>
        </p:txBody>
      </p:sp>
      <p:sp>
        <p:nvSpPr>
          <p:cNvPr id="40" name="TextBox 39"/>
          <p:cNvSpPr txBox="1"/>
          <p:nvPr/>
        </p:nvSpPr>
        <p:spPr>
          <a:xfrm>
            <a:off x="2339752" y="4221088"/>
            <a:ext cx="790601" cy="369332"/>
          </a:xfrm>
          <a:prstGeom prst="rect">
            <a:avLst/>
          </a:prstGeom>
          <a:noFill/>
        </p:spPr>
        <p:txBody>
          <a:bodyPr wrap="none" rtlCol="0">
            <a:spAutoFit/>
          </a:bodyPr>
          <a:lstStyle/>
          <a:p>
            <a:r>
              <a:rPr lang="en-US" b="1" dirty="0" smtClean="0"/>
              <a:t>NO PC</a:t>
            </a:r>
            <a:endParaRPr lang="en-US" b="1" dirty="0"/>
          </a:p>
        </p:txBody>
      </p:sp>
    </p:spTree>
    <p:extLst>
      <p:ext uri="{BB962C8B-B14F-4D97-AF65-F5344CB8AC3E}">
        <p14:creationId xmlns:p14="http://schemas.microsoft.com/office/powerpoint/2010/main" val="1287966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988841"/>
            <a:ext cx="8229600" cy="4869160"/>
          </a:xfrm>
        </p:spPr>
        <p:txBody>
          <a:bodyPr>
            <a:normAutofit fontScale="77500" lnSpcReduction="20000"/>
          </a:bodyPr>
          <a:lstStyle/>
          <a:p>
            <a:pPr marL="0" indent="0">
              <a:buNone/>
            </a:pPr>
            <a:r>
              <a:rPr lang="en-US" sz="3400" dirty="0" smtClean="0"/>
              <a:t>“</a:t>
            </a:r>
            <a:r>
              <a:rPr lang="en-US" sz="3400" i="1" dirty="0" smtClean="0"/>
              <a:t>It follows that scrapping of the older equipment will in general necessitate an investment expenditure greater than the replacement value of the scrapped capital if employment levels are to be maintained</a:t>
            </a:r>
            <a:r>
              <a:rPr lang="en-US" sz="3400" dirty="0"/>
              <a:t>” </a:t>
            </a:r>
            <a:endParaRPr lang="en-US" sz="3400" dirty="0" smtClean="0"/>
          </a:p>
          <a:p>
            <a:pPr marL="0" indent="0">
              <a:buNone/>
            </a:pPr>
            <a:r>
              <a:rPr lang="en-US" sz="3400" dirty="0" smtClean="0"/>
              <a:t>(</a:t>
            </a:r>
            <a:r>
              <a:rPr lang="en-US" sz="3400" dirty="0"/>
              <a:t>Freeman, C., Clark, J. and </a:t>
            </a:r>
            <a:r>
              <a:rPr lang="en-US" sz="3400" dirty="0" err="1"/>
              <a:t>Soete</a:t>
            </a:r>
            <a:r>
              <a:rPr lang="en-US" sz="3400" dirty="0"/>
              <a:t>, L., 1982, </a:t>
            </a:r>
            <a:r>
              <a:rPr lang="en-US" sz="3400" b="1" dirty="0"/>
              <a:t>Unemployment and Technical Innovation</a:t>
            </a:r>
            <a:r>
              <a:rPr lang="en-US" sz="3400" dirty="0" smtClean="0"/>
              <a:t>, London</a:t>
            </a:r>
            <a:r>
              <a:rPr lang="en-US" sz="3400" dirty="0"/>
              <a:t>: Pinter, p.189)</a:t>
            </a:r>
          </a:p>
          <a:p>
            <a:pPr marL="0" indent="0">
              <a:buNone/>
            </a:pPr>
            <a:endParaRPr lang="en-US" sz="1300" dirty="0" smtClean="0"/>
          </a:p>
          <a:p>
            <a:pPr marL="0" indent="0" algn="ctr">
              <a:buNone/>
            </a:pPr>
            <a:r>
              <a:rPr lang="en-US" sz="3400" u="sng" dirty="0" smtClean="0"/>
              <a:t>On the whole:</a:t>
            </a:r>
            <a:endParaRPr lang="en-US" sz="3400" u="sng" dirty="0"/>
          </a:p>
          <a:p>
            <a:pPr marL="0" indent="0">
              <a:buNone/>
            </a:pPr>
            <a:endParaRPr lang="en-US" sz="1300" u="sng" dirty="0" smtClean="0"/>
          </a:p>
          <a:p>
            <a:pPr marL="0" indent="0">
              <a:buNone/>
            </a:pPr>
            <a:r>
              <a:rPr lang="en-US" sz="3400" dirty="0" smtClean="0"/>
              <a:t>“</a:t>
            </a:r>
            <a:r>
              <a:rPr lang="en-US" sz="3400" i="1" dirty="0" smtClean="0"/>
              <a:t>The ‘compensation effects’, which may mitigate these tendencies, operate only imperfectly and often with long </a:t>
            </a:r>
            <a:r>
              <a:rPr lang="en-US" sz="3400" i="1" dirty="0"/>
              <a:t>delays</a:t>
            </a:r>
            <a:r>
              <a:rPr lang="en-US" sz="3400" dirty="0"/>
              <a:t>” </a:t>
            </a:r>
            <a:endParaRPr lang="en-US" sz="3400" dirty="0" smtClean="0"/>
          </a:p>
          <a:p>
            <a:pPr marL="0" indent="0">
              <a:buNone/>
            </a:pPr>
            <a:r>
              <a:rPr lang="en-US" sz="3400" dirty="0" smtClean="0"/>
              <a:t>(</a:t>
            </a:r>
            <a:r>
              <a:rPr lang="en-US" sz="3400" dirty="0"/>
              <a:t>Freeman, </a:t>
            </a:r>
            <a:r>
              <a:rPr lang="en-US" sz="3400" dirty="0" smtClean="0"/>
              <a:t>C., Clark, J. and </a:t>
            </a:r>
            <a:r>
              <a:rPr lang="en-US" sz="3400" dirty="0" err="1"/>
              <a:t>Soete</a:t>
            </a:r>
            <a:r>
              <a:rPr lang="en-US" sz="3400" dirty="0"/>
              <a:t>, </a:t>
            </a:r>
            <a:r>
              <a:rPr lang="en-US" sz="3400" dirty="0" smtClean="0"/>
              <a:t>L., 1982, </a:t>
            </a:r>
            <a:r>
              <a:rPr lang="en-US" sz="3400" b="1" dirty="0" smtClean="0"/>
              <a:t>Unemployment and Technical Innovation</a:t>
            </a:r>
            <a:r>
              <a:rPr lang="en-US" sz="3400" dirty="0" smtClean="0"/>
              <a:t>, London: Pinter, p.189)</a:t>
            </a:r>
            <a:endParaRPr lang="en-US" sz="3400" dirty="0"/>
          </a:p>
          <a:p>
            <a:pPr marL="0" indent="0">
              <a:buNone/>
            </a:pPr>
            <a:endParaRPr lang="en-US" dirty="0"/>
          </a:p>
        </p:txBody>
      </p:sp>
      <p:sp>
        <p:nvSpPr>
          <p:cNvPr id="4" name="Rectangle 17"/>
          <p:cNvSpPr>
            <a:spLocks noGrp="1" noChangeArrowheads="1"/>
          </p:cNvSpPr>
          <p:nvPr>
            <p:ph type="title"/>
          </p:nvPr>
        </p:nvSpPr>
        <p:spPr bwMode="auto">
          <a:xfrm>
            <a:off x="323528" y="172125"/>
            <a:ext cx="8229600" cy="1569660"/>
          </a:xfrm>
          <a:prstGeom prst="rect">
            <a:avLst/>
          </a:prstGeom>
          <a:solidFill>
            <a:schemeClr val="tx2">
              <a:lumMod val="20000"/>
              <a:lumOff val="80000"/>
            </a:schemeClr>
          </a:solidFill>
          <a:ln w="9525">
            <a:noFill/>
            <a:miter lim="800000"/>
            <a:headEnd/>
            <a:tailEnd/>
          </a:ln>
        </p:spPr>
        <p:txBody>
          <a:bodyPr>
            <a:spAutoFit/>
          </a:bodyPr>
          <a:lstStyle/>
          <a:p>
            <a:pPr algn="ctr"/>
            <a:r>
              <a:rPr lang="fr-CH" sz="3200" b="1" dirty="0" smtClean="0"/>
              <a:t>           NEW MACHINERY AND INVESTMENT:</a:t>
            </a:r>
            <a:br>
              <a:rPr lang="fr-CH" sz="3200" b="1" dirty="0" smtClean="0"/>
            </a:br>
            <a:r>
              <a:rPr lang="fr-CH" sz="3200" b="1" dirty="0" smtClean="0"/>
              <a:t>    EMBODIED TECHNICAL CHANGE </a:t>
            </a:r>
            <a:br>
              <a:rPr lang="fr-CH" sz="3200" b="1" dirty="0" smtClean="0"/>
            </a:br>
            <a:r>
              <a:rPr lang="fr-CH" sz="3200" b="1" dirty="0" smtClean="0"/>
              <a:t>IN THE REAL WORLD</a:t>
            </a:r>
            <a:endParaRPr lang="fr-CH" sz="3200" b="1" dirty="0"/>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1691"/>
            <a:ext cx="100647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433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1230</Words>
  <Application>Microsoft Office PowerPoint</Application>
  <PresentationFormat>Presentazione su schermo (4:3)</PresentationFormat>
  <Paragraphs>182</Paragraphs>
  <Slides>17</Slides>
  <Notes>9</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THE ECONOMICS OF TECHNICAL CHANGE  AND EMPLOYMENT: A REAPPRAISAL OF CHRIS FREEMAN’S INTUITIONS</vt:lpstr>
      <vt:lpstr>  Ned Ludd and Captain Swing against textile and threshing machineries </vt:lpstr>
      <vt:lpstr> RICARDO’S SURPRISE  (Title of Chapter 2 in Freeman, C. and Soete, L.,  Work for All or Mass Unemployment,  London: Pinter, 1994) </vt:lpstr>
      <vt:lpstr>              CLASSICAL AND CONTROVERSIAL ISSUE (1)</vt:lpstr>
      <vt:lpstr>              CLASSICAL AND CONTROVERSIAL ISSUE (2)</vt:lpstr>
      <vt:lpstr>  </vt:lpstr>
      <vt:lpstr> THEREFORE…. </vt:lpstr>
      <vt:lpstr>  </vt:lpstr>
      <vt:lpstr>           NEW MACHINERY AND INVESTMENT:     EMBODIED TECHNICAL CHANGE  IN THE REAL WORLD</vt:lpstr>
      <vt:lpstr>           WAGES AND LABOUR-SAVING INNOVATION</vt:lpstr>
      <vt:lpstr>       LOCALIZED TECHNOLOGICAL CHANGE               MAKES THINGS MUCH MORE COMPLICATED</vt:lpstr>
      <vt:lpstr>       INDUCED-BIAS TECHNOLOGICAL         CHANGE AND WAGE FLEXIBILITY</vt:lpstr>
      <vt:lpstr>THE SKILL MISMATCH  MAKES THINGS MUCH MORE COMPLICATED</vt:lpstr>
      <vt:lpstr>        EDUCATION AND TRAINING AS             AN ALTERNATIVE TO LABOUR DUMPING</vt:lpstr>
      <vt:lpstr>EMPIRICALLY…..</vt:lpstr>
      <vt:lpstr>        THE  ANSWER IS IN THE          HISTORY AND IN THE DATA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AND EMPLOYMENT: THE POSSIBLE JOB CREATION EFFECT OF R&amp;D EXPENDITURES</dc:title>
  <dc:creator>Vivarelli Marco</dc:creator>
  <cp:lastModifiedBy>Vivarelli Marco</cp:lastModifiedBy>
  <cp:revision>186</cp:revision>
  <cp:lastPrinted>2015-11-04T13:54:52Z</cp:lastPrinted>
  <dcterms:created xsi:type="dcterms:W3CDTF">2011-06-19T15:37:05Z</dcterms:created>
  <dcterms:modified xsi:type="dcterms:W3CDTF">2015-11-04T21:37:25Z</dcterms:modified>
</cp:coreProperties>
</file>